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4"/>
  </p:handoutMasterIdLst>
  <p:sldIdLst>
    <p:sldId id="259" r:id="rId2"/>
    <p:sldId id="260" r:id="rId3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B6AD80"/>
    <a:srgbClr val="FF6600"/>
    <a:srgbClr val="663300"/>
    <a:srgbClr val="996633"/>
    <a:srgbClr val="FF9933"/>
    <a:srgbClr val="FF8989"/>
    <a:srgbClr val="81C0FF"/>
    <a:srgbClr val="1F8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72" d="100"/>
          <a:sy n="72" d="100"/>
        </p:scale>
        <p:origin x="-119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773370282496046E-2"/>
          <c:y val="4.6785399912830199E-2"/>
          <c:w val="0.90196084046545111"/>
          <c:h val="0.813120722056873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CO2/Generation</c:v>
                </c:pt>
              </c:strCache>
            </c:strRef>
          </c:tx>
          <c:spPr>
            <a:ln w="41275">
              <a:solidFill>
                <a:srgbClr val="C00000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C00000"/>
                </a:solidFill>
              </a:ln>
            </c:spPr>
          </c:marker>
          <c:cat>
            <c:strRef>
              <c:f>Sheet1!$A$4:$A$30</c:f>
              <c:strCach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2024*</c:v>
                </c:pt>
              </c:strCache>
            </c:strRef>
          </c:cat>
          <c:val>
            <c:numRef>
              <c:f>Sheet1!$B$4:$B$30</c:f>
              <c:numCache>
                <c:formatCode>0.000</c:formatCode>
                <c:ptCount val="27"/>
                <c:pt idx="0">
                  <c:v>0.63640807546444456</c:v>
                </c:pt>
                <c:pt idx="1">
                  <c:v>0.64555208161049527</c:v>
                </c:pt>
                <c:pt idx="2">
                  <c:v>0.63395754079212341</c:v>
                </c:pt>
                <c:pt idx="3">
                  <c:v>0.6042117349734929</c:v>
                </c:pt>
                <c:pt idx="4">
                  <c:v>0.5866641156362844</c:v>
                </c:pt>
                <c:pt idx="5">
                  <c:v>0.5733818639788365</c:v>
                </c:pt>
                <c:pt idx="6">
                  <c:v>0.58128088497863017</c:v>
                </c:pt>
                <c:pt idx="7">
                  <c:v>0.57059715555538393</c:v>
                </c:pt>
                <c:pt idx="8">
                  <c:v>0.57115108626835187</c:v>
                </c:pt>
                <c:pt idx="9">
                  <c:v>0.57060120033686046</c:v>
                </c:pt>
                <c:pt idx="10">
                  <c:v>0.57032409302570108</c:v>
                </c:pt>
                <c:pt idx="11">
                  <c:v>0.55988510913376954</c:v>
                </c:pt>
                <c:pt idx="12">
                  <c:v>0.55138082140585387</c:v>
                </c:pt>
                <c:pt idx="13">
                  <c:v>0.53020727060904149</c:v>
                </c:pt>
                <c:pt idx="14">
                  <c:v>0.52978545357857654</c:v>
                </c:pt>
                <c:pt idx="15">
                  <c:v>0.53174488690172239</c:v>
                </c:pt>
                <c:pt idx="16">
                  <c:v>0.53247875503713271</c:v>
                </c:pt>
                <c:pt idx="17">
                  <c:v>0.50736512172098824</c:v>
                </c:pt>
                <c:pt idx="18">
                  <c:v>0.49287266030515786</c:v>
                </c:pt>
                <c:pt idx="19">
                  <c:v>0.47063710490740879</c:v>
                </c:pt>
                <c:pt idx="20">
                  <c:v>0.45941632178419889</c:v>
                </c:pt>
                <c:pt idx="21">
                  <c:v>0.44600000000000001</c:v>
                </c:pt>
                <c:pt idx="22">
                  <c:v>0.442</c:v>
                </c:pt>
                <c:pt idx="23">
                  <c:v>0.433</c:v>
                </c:pt>
                <c:pt idx="24">
                  <c:v>0.41199999999999998</c:v>
                </c:pt>
                <c:pt idx="25">
                  <c:v>0.4</c:v>
                </c:pt>
                <c:pt idx="26">
                  <c:v>0.40600000000000003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C5C-43E9-8423-3970126C8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166784"/>
        <c:axId val="178733056"/>
      </c:lineChart>
      <c:catAx>
        <c:axId val="17616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178733056"/>
        <c:crossesAt val="0"/>
        <c:auto val="1"/>
        <c:lblAlgn val="ctr"/>
        <c:lblOffset val="100"/>
        <c:tickLblSkip val="1"/>
        <c:noMultiLvlLbl val="0"/>
      </c:catAx>
      <c:valAx>
        <c:axId val="178733056"/>
        <c:scaling>
          <c:orientation val="minMax"/>
          <c:max val="0.8"/>
          <c:min val="0.30000000000000004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6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176166784"/>
        <c:crosses val="autoZero"/>
        <c:crossBetween val="midCat"/>
        <c:majorUnit val="0.1"/>
        <c:minorUnit val="1.0000000000000002E-2"/>
      </c:valAx>
      <c:spPr>
        <a:solidFill>
          <a:schemeClr val="bg1"/>
        </a:solidFill>
        <a:ln w="2446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641698431312826E-2"/>
          <c:y val="3.7596012424271803E-2"/>
          <c:w val="0.8757644900477517"/>
          <c:h val="0.801785402048262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CO2/Consumption Kwh</c:v>
                </c:pt>
              </c:strCache>
            </c:strRef>
          </c:tx>
          <c:spPr>
            <a:ln w="41275">
              <a:solidFill>
                <a:srgbClr val="FF6600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FF6600"/>
                </a:solidFill>
              </a:ln>
            </c:spPr>
          </c:marker>
          <c:cat>
            <c:strRef>
              <c:f>Sheet1!$A$4:$A$30</c:f>
              <c:strCach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2024*</c:v>
                </c:pt>
              </c:strCache>
            </c:strRef>
          </c:cat>
          <c:val>
            <c:numRef>
              <c:f>Sheet1!$B$4:$B$30</c:f>
              <c:numCache>
                <c:formatCode>0.000</c:formatCode>
                <c:ptCount val="27"/>
                <c:pt idx="0">
                  <c:v>0.72731653029976928</c:v>
                </c:pt>
                <c:pt idx="1">
                  <c:v>0.73860819591562155</c:v>
                </c:pt>
                <c:pt idx="2">
                  <c:v>0.7127730756214895</c:v>
                </c:pt>
                <c:pt idx="3">
                  <c:v>0.67589314926117827</c:v>
                </c:pt>
                <c:pt idx="4">
                  <c:v>0.65222356475820653</c:v>
                </c:pt>
                <c:pt idx="5">
                  <c:v>0.63583295788470839</c:v>
                </c:pt>
                <c:pt idx="6">
                  <c:v>0.64366338829976866</c:v>
                </c:pt>
                <c:pt idx="7">
                  <c:v>0.63433985294473128</c:v>
                </c:pt>
                <c:pt idx="8">
                  <c:v>0.63386993942958736</c:v>
                </c:pt>
                <c:pt idx="9">
                  <c:v>0.63</c:v>
                </c:pt>
                <c:pt idx="10">
                  <c:v>0.62377370661413145</c:v>
                </c:pt>
                <c:pt idx="11">
                  <c:v>0.61446253956231256</c:v>
                </c:pt>
                <c:pt idx="12">
                  <c:v>0.6087329233472315</c:v>
                </c:pt>
                <c:pt idx="13">
                  <c:v>0.58446032116769309</c:v>
                </c:pt>
                <c:pt idx="14">
                  <c:v>0.58776415253653314</c:v>
                </c:pt>
                <c:pt idx="15">
                  <c:v>0.58631838957727156</c:v>
                </c:pt>
                <c:pt idx="16">
                  <c:v>0.58717133689590773</c:v>
                </c:pt>
                <c:pt idx="17">
                  <c:v>0.55790283356665471</c:v>
                </c:pt>
                <c:pt idx="18">
                  <c:v>0.5381960220854124</c:v>
                </c:pt>
                <c:pt idx="19">
                  <c:v>0.51158050095646845</c:v>
                </c:pt>
                <c:pt idx="20">
                  <c:v>0.50001345380967743</c:v>
                </c:pt>
                <c:pt idx="21">
                  <c:v>0.48898354926686566</c:v>
                </c:pt>
                <c:pt idx="22">
                  <c:v>0.48585431925919353</c:v>
                </c:pt>
                <c:pt idx="23">
                  <c:v>0.47699999999999998</c:v>
                </c:pt>
                <c:pt idx="24">
                  <c:v>0.45100000000000001</c:v>
                </c:pt>
                <c:pt idx="25">
                  <c:v>0.438</c:v>
                </c:pt>
                <c:pt idx="26">
                  <c:v>0.45700000000000002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C4-4436-811C-CA39EBEE8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184960"/>
        <c:axId val="180187136"/>
      </c:lineChart>
      <c:catAx>
        <c:axId val="18018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180187136"/>
        <c:crossesAt val="0"/>
        <c:auto val="1"/>
        <c:lblAlgn val="ctr"/>
        <c:lblOffset val="100"/>
        <c:tickLblSkip val="1"/>
        <c:noMultiLvlLbl val="0"/>
      </c:catAx>
      <c:valAx>
        <c:axId val="180187136"/>
        <c:scaling>
          <c:orientation val="minMax"/>
          <c:max val="0.9"/>
          <c:min val="0.30000000000000004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2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180184960"/>
        <c:crosses val="autoZero"/>
        <c:crossBetween val="midCat"/>
        <c:majorUnit val="0.1"/>
        <c:minorUnit val="1.0000000000000002E-2"/>
      </c:valAx>
      <c:spPr>
        <a:solidFill>
          <a:schemeClr val="bg1"/>
        </a:solidFill>
        <a:ln w="2438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8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th-TH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0.89011</cdr:x>
      <cdr:y>0.03775</cdr:y>
    </cdr:from>
    <cdr:to>
      <cdr:x>0.98798</cdr:x>
      <cdr:y>0.10456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35948" y="156530"/>
          <a:ext cx="80663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th-TH"/>
          </a:defPPr>
          <a:lvl1pPr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5pPr>
          <a:lvl6pPr marL="2286000" algn="l" defTabSz="914400" rtl="0" eaLnBrk="1" latinLnBrk="0" hangingPunct="1"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6pPr>
          <a:lvl7pPr marL="2743200" algn="l" defTabSz="914400" rtl="0" eaLnBrk="1" latinLnBrk="0" hangingPunct="1"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7pPr>
          <a:lvl8pPr marL="3200400" algn="l" defTabSz="914400" rtl="0" eaLnBrk="1" latinLnBrk="0" hangingPunct="1"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8pPr>
          <a:lvl9pPr marL="3657600" algn="l" defTabSz="914400" rtl="0" eaLnBrk="1" latinLnBrk="0" hangingPunct="1"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9pPr>
        </a:lstStyle>
        <a:p xmlns:a="http://schemas.openxmlformats.org/drawingml/2006/main">
          <a:r>
            <a:rPr lang="en-US" sz="1200" dirty="0" smtClean="0"/>
            <a:t>*Jan-Feb</a:t>
          </a:r>
          <a:endParaRPr lang="th-TH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46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146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428164"/>
            <a:ext cx="294614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60407F-CBD9-47EB-9ACE-3C63B25E5A0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4924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4EAD-83CD-4EB9-8ABF-4CA64A095C1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882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5EF84-12EB-4EE2-995A-F31CA63C7EB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300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3CCE-71A9-4B02-9085-2D41BB64B3F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298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E8575-AA10-4946-A978-2792ED378EA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65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E331D-3BFC-4932-97A2-FECB61BAD5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297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316E6-8E2A-4D4C-868A-19906BD8EB8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429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B323B-648B-4EC3-9238-3274C6948F2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064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E5C70-5F11-4689-B474-AA437C322C3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67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12D03-F145-4A10-B5F3-E2307FEAFC7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806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78DC-1CED-4F61-A952-E39AB83972B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35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8D8ED-502C-4BAF-9443-243DC3E032D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363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04C6-8B0C-4035-904D-D382D88909A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42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ABF9508-1B2D-4170-B1FE-4EF4A2660D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3"/>
          <p:cNvGrpSpPr>
            <a:grpSpLocks/>
          </p:cNvGrpSpPr>
          <p:nvPr/>
        </p:nvGrpSpPr>
        <p:grpSpPr bwMode="auto">
          <a:xfrm>
            <a:off x="6350" y="1588"/>
            <a:ext cx="9144000" cy="866775"/>
            <a:chOff x="0" y="0"/>
            <a:chExt cx="5760" cy="546"/>
          </a:xfrm>
        </p:grpSpPr>
        <p:sp>
          <p:nvSpPr>
            <p:cNvPr id="2154" name="Rectangle 104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5" name="Rectangle 105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9499" name="Rectangle 107"/>
          <p:cNvSpPr>
            <a:spLocks noChangeArrowheads="1"/>
          </p:cNvSpPr>
          <p:nvPr/>
        </p:nvSpPr>
        <p:spPr bwMode="auto">
          <a:xfrm>
            <a:off x="1334857" y="115888"/>
            <a:ext cx="65806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CO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2</a:t>
            </a:r>
            <a:r>
              <a:rPr lang="en-US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Emission per kWh (Generation)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2" name="Text Box 108"/>
          <p:cNvSpPr txBox="1">
            <a:spLocks noChangeArrowheads="1"/>
          </p:cNvSpPr>
          <p:nvPr/>
        </p:nvSpPr>
        <p:spPr bwMode="auto">
          <a:xfrm>
            <a:off x="6877050" y="5534025"/>
            <a:ext cx="19431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  <a:cs typeface="Tahoma" pitchFamily="34" charset="0"/>
              </a:rPr>
              <a:t>Unit : </a:t>
            </a:r>
            <a:r>
              <a:rPr lang="en-US" sz="900" b="1" dirty="0">
                <a:latin typeface="Tahoma" pitchFamily="34" charset="0"/>
                <a:cs typeface="Tahoma" pitchFamily="34" charset="0"/>
              </a:rPr>
              <a:t>kg-CO</a:t>
            </a:r>
            <a:r>
              <a:rPr lang="en-US" sz="9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900" b="1" dirty="0">
                <a:latin typeface="Tahoma" pitchFamily="34" charset="0"/>
                <a:cs typeface="Tahoma" pitchFamily="34" charset="0"/>
              </a:rPr>
              <a:t>/kWh</a:t>
            </a:r>
            <a:endParaRPr lang="th-TH" sz="8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9632" name="Group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519191"/>
              </p:ext>
            </p:extLst>
          </p:nvPr>
        </p:nvGraphicFramePr>
        <p:xfrm>
          <a:off x="361006" y="5768944"/>
          <a:ext cx="8566720" cy="487368"/>
        </p:xfrm>
        <a:graphic>
          <a:graphicData uri="http://schemas.openxmlformats.org/drawingml/2006/table">
            <a:tbl>
              <a:tblPr/>
              <a:tblGrid>
                <a:gridCol w="5556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84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08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44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844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9088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8767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812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81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5725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8447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226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3311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807737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Year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1998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1999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2001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2002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2003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2004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2005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2006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2007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9631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31252"/>
              </p:ext>
            </p:extLst>
          </p:nvPr>
        </p:nvGraphicFramePr>
        <p:xfrm>
          <a:off x="342234" y="6267450"/>
          <a:ext cx="8582498" cy="487368"/>
        </p:xfrm>
        <a:graphic>
          <a:graphicData uri="http://schemas.openxmlformats.org/drawingml/2006/table">
            <a:tbl>
              <a:tblPr/>
              <a:tblGrid>
                <a:gridCol w="508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9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04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45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345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04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749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163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042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3456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456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5627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8623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41626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41626"/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Year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 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2013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2016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2018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2019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2020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2021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2022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2023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2024*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95288" y="957263"/>
            <a:ext cx="8497887" cy="45529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8" name="Text Box 257"/>
          <p:cNvSpPr txBox="1">
            <a:spLocks noChangeArrowheads="1"/>
          </p:cNvSpPr>
          <p:nvPr/>
        </p:nvSpPr>
        <p:spPr bwMode="auto">
          <a:xfrm>
            <a:off x="334160" y="5537870"/>
            <a:ext cx="719016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 b="1" dirty="0"/>
              <a:t>Power Generation mean Gross Energy Generation of EGAT and Net Energy Generation of IPP, SPP and VSPP</a:t>
            </a:r>
            <a:endParaRPr lang="th-TH" sz="900" b="1" dirty="0"/>
          </a:p>
        </p:txBody>
      </p:sp>
      <p:graphicFrame>
        <p:nvGraphicFramePr>
          <p:cNvPr id="19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545714"/>
              </p:ext>
            </p:extLst>
          </p:nvPr>
        </p:nvGraphicFramePr>
        <p:xfrm>
          <a:off x="641218" y="1115235"/>
          <a:ext cx="8178932" cy="414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842715" y="1700808"/>
            <a:ext cx="920973" cy="549442"/>
            <a:chOff x="1115616" y="1380603"/>
            <a:chExt cx="920973" cy="549442"/>
          </a:xfrm>
        </p:grpSpPr>
        <p:sp>
          <p:nvSpPr>
            <p:cNvPr id="21" name="Striped Right Arrow 20"/>
            <p:cNvSpPr/>
            <p:nvPr/>
          </p:nvSpPr>
          <p:spPr>
            <a:xfrm rot="5400000">
              <a:off x="1420326" y="1766852"/>
              <a:ext cx="178558" cy="147828"/>
            </a:xfrm>
            <a:prstGeom prst="stripedRightArrow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115616" y="1568242"/>
              <a:ext cx="745982" cy="216024"/>
            </a:xfrm>
            <a:prstGeom prst="roundRect">
              <a:avLst>
                <a:gd name="adj" fmla="val 50000"/>
              </a:avLst>
            </a:prstGeom>
            <a:solidFill>
              <a:srgbClr val="99003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" descr="D:\7. Infographic EPPO\Picture icon\Color Icon\103000067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133" y="1380603"/>
              <a:ext cx="329456" cy="32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1128672" y="1547352"/>
              <a:ext cx="661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0.636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407288" y="3383614"/>
            <a:ext cx="920973" cy="597636"/>
            <a:chOff x="1115616" y="1380603"/>
            <a:chExt cx="920973" cy="597636"/>
          </a:xfrm>
        </p:grpSpPr>
        <p:sp>
          <p:nvSpPr>
            <p:cNvPr id="31" name="Striped Right Arrow 30"/>
            <p:cNvSpPr/>
            <p:nvPr/>
          </p:nvSpPr>
          <p:spPr>
            <a:xfrm rot="5400000">
              <a:off x="1229136" y="1766852"/>
              <a:ext cx="178558" cy="147828"/>
            </a:xfrm>
            <a:prstGeom prst="stripedRightArrow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115616" y="1568242"/>
              <a:ext cx="745982" cy="216024"/>
            </a:xfrm>
            <a:prstGeom prst="roundRect">
              <a:avLst>
                <a:gd name="adj" fmla="val 50000"/>
              </a:avLst>
            </a:prstGeom>
            <a:solidFill>
              <a:srgbClr val="99003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2" descr="D:\7. Infographic EPPO\Picture icon\Color Icon\103000067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133" y="1380603"/>
              <a:ext cx="329456" cy="32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172493" y="1547352"/>
              <a:ext cx="66136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0.4065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36" name="Picture 6" descr="D:\7. Infographic EPPO\Picture icon\Black and White\transform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5305"/>
            <a:ext cx="1152128" cy="139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372008" y="1196752"/>
            <a:ext cx="400110" cy="3600400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kg-CO</a:t>
            </a:r>
            <a:r>
              <a:rPr lang="en-US" sz="1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/kWh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44408" y="1058252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dirty="0" smtClean="0"/>
              <a:t>Jan-Feb</a:t>
            </a:r>
            <a:endParaRPr lang="th-TH" sz="1200" dirty="0"/>
          </a:p>
        </p:txBody>
      </p:sp>
    </p:spTree>
    <p:extLst>
      <p:ext uri="{BB962C8B-B14F-4D97-AF65-F5344CB8AC3E}">
        <p14:creationId xmlns:p14="http://schemas.microsoft.com/office/powerpoint/2010/main" val="27346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3"/>
          <p:cNvGrpSpPr>
            <a:grpSpLocks/>
          </p:cNvGrpSpPr>
          <p:nvPr/>
        </p:nvGrpSpPr>
        <p:grpSpPr bwMode="auto">
          <a:xfrm>
            <a:off x="6350" y="1588"/>
            <a:ext cx="9144000" cy="866775"/>
            <a:chOff x="0" y="0"/>
            <a:chExt cx="5760" cy="546"/>
          </a:xfrm>
        </p:grpSpPr>
        <p:sp>
          <p:nvSpPr>
            <p:cNvPr id="3178" name="Rectangle 104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9" name="Rectangle 105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9499" name="Rectangle 107"/>
          <p:cNvSpPr>
            <a:spLocks noChangeArrowheads="1"/>
          </p:cNvSpPr>
          <p:nvPr/>
        </p:nvSpPr>
        <p:spPr bwMode="auto">
          <a:xfrm>
            <a:off x="1144902" y="115888"/>
            <a:ext cx="69605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CO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2</a:t>
            </a:r>
            <a:r>
              <a:rPr lang="en-US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Emission per kWh (Consumption)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6" name="Text Box 108"/>
          <p:cNvSpPr txBox="1">
            <a:spLocks noChangeArrowheads="1"/>
          </p:cNvSpPr>
          <p:nvPr/>
        </p:nvSpPr>
        <p:spPr bwMode="auto">
          <a:xfrm>
            <a:off x="6804248" y="5534025"/>
            <a:ext cx="19431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  <a:cs typeface="Tahoma" pitchFamily="34" charset="0"/>
              </a:rPr>
              <a:t>Unit : </a:t>
            </a:r>
            <a:r>
              <a:rPr lang="en-US" sz="900" b="1" dirty="0">
                <a:latin typeface="Tahoma" pitchFamily="34" charset="0"/>
                <a:cs typeface="Tahoma" pitchFamily="34" charset="0"/>
              </a:rPr>
              <a:t>kg-CO</a:t>
            </a:r>
            <a:r>
              <a:rPr lang="en-US" sz="9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900" b="1" dirty="0">
                <a:latin typeface="Tahoma" pitchFamily="34" charset="0"/>
                <a:cs typeface="Tahoma" pitchFamily="34" charset="0"/>
              </a:rPr>
              <a:t>/kWh</a:t>
            </a:r>
            <a:endParaRPr lang="th-TH" sz="8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Group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22330"/>
              </p:ext>
            </p:extLst>
          </p:nvPr>
        </p:nvGraphicFramePr>
        <p:xfrm>
          <a:off x="398463" y="5734704"/>
          <a:ext cx="8447911" cy="502608"/>
        </p:xfrm>
        <a:graphic>
          <a:graphicData uri="http://schemas.openxmlformats.org/drawingml/2006/table">
            <a:tbl>
              <a:tblPr/>
              <a:tblGrid>
                <a:gridCol w="5638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18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96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931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931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961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9636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898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723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9311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5573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5210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Year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1998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1999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2000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2001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2002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2003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2004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2005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2006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2007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0.630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0.624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0.614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0.609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668606"/>
              </p:ext>
            </p:extLst>
          </p:nvPr>
        </p:nvGraphicFramePr>
        <p:xfrm>
          <a:off x="395288" y="6267450"/>
          <a:ext cx="8538736" cy="502608"/>
        </p:xfrm>
        <a:graphic>
          <a:graphicData uri="http://schemas.openxmlformats.org/drawingml/2006/table">
            <a:tbl>
              <a:tblPr/>
              <a:tblGrid>
                <a:gridCol w="5213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5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10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44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84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84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5444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5144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54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5444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4843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4843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8659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3110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631104"/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Year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 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2013 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 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 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2016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2018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2019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2020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2021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2022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2023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2024*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0.451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0.438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0.457</a:t>
                      </a:r>
                      <a:endParaRPr lang="en-US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95288" y="957263"/>
            <a:ext cx="8497887" cy="441595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graphicFrame>
        <p:nvGraphicFramePr>
          <p:cNvPr id="18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592711"/>
              </p:ext>
            </p:extLst>
          </p:nvPr>
        </p:nvGraphicFramePr>
        <p:xfrm>
          <a:off x="604769" y="1092200"/>
          <a:ext cx="8241605" cy="4146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" name="Picture 4" descr="D:\7. Infographic EPPO\Picture icon\Color Icon\power-line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184" y="3348601"/>
            <a:ext cx="1812275" cy="135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872296" y="1788013"/>
            <a:ext cx="873252" cy="470555"/>
            <a:chOff x="1126249" y="1438224"/>
            <a:chExt cx="873252" cy="470555"/>
          </a:xfrm>
        </p:grpSpPr>
        <p:grpSp>
          <p:nvGrpSpPr>
            <p:cNvPr id="21" name="Group 20"/>
            <p:cNvGrpSpPr/>
            <p:nvPr/>
          </p:nvGrpSpPr>
          <p:grpSpPr>
            <a:xfrm>
              <a:off x="1126249" y="1438224"/>
              <a:ext cx="873252" cy="470555"/>
              <a:chOff x="1126249" y="1438224"/>
              <a:chExt cx="873252" cy="470555"/>
            </a:xfrm>
          </p:grpSpPr>
          <p:sp>
            <p:nvSpPr>
              <p:cNvPr id="24" name="Striped Right Arrow 23"/>
              <p:cNvSpPr/>
              <p:nvPr/>
            </p:nvSpPr>
            <p:spPr>
              <a:xfrm rot="5400000">
                <a:off x="1430959" y="1745586"/>
                <a:ext cx="178558" cy="147828"/>
              </a:xfrm>
              <a:prstGeom prst="stripedRightArrow">
                <a:avLst/>
              </a:prstGeom>
              <a:solidFill>
                <a:srgbClr val="EE6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1126249" y="1546976"/>
                <a:ext cx="745982" cy="216024"/>
              </a:xfrm>
              <a:prstGeom prst="roundRect">
                <a:avLst>
                  <a:gd name="adj" fmla="val 50000"/>
                </a:avLst>
              </a:prstGeom>
              <a:solidFill>
                <a:srgbClr val="D657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6" name="Picture 2" descr="D:\7. Infographic EPPO\Picture icon\Color Icon\Socket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4961" y="1438224"/>
                <a:ext cx="2545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1139305" y="1516588"/>
              <a:ext cx="661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</a:t>
              </a:r>
              <a:r>
                <a: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7</a:t>
              </a:r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27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00392" y="3356992"/>
            <a:ext cx="873252" cy="509251"/>
            <a:chOff x="1126249" y="1438224"/>
            <a:chExt cx="873252" cy="509251"/>
          </a:xfrm>
        </p:grpSpPr>
        <p:grpSp>
          <p:nvGrpSpPr>
            <p:cNvPr id="34" name="Group 33"/>
            <p:cNvGrpSpPr/>
            <p:nvPr/>
          </p:nvGrpSpPr>
          <p:grpSpPr>
            <a:xfrm>
              <a:off x="1126249" y="1438224"/>
              <a:ext cx="873252" cy="470555"/>
              <a:chOff x="1126249" y="1438224"/>
              <a:chExt cx="873252" cy="470555"/>
            </a:xfrm>
          </p:grpSpPr>
          <p:sp>
            <p:nvSpPr>
              <p:cNvPr id="36" name="Striped Right Arrow 35"/>
              <p:cNvSpPr/>
              <p:nvPr/>
            </p:nvSpPr>
            <p:spPr>
              <a:xfrm rot="5400000">
                <a:off x="1430959" y="1745586"/>
                <a:ext cx="178558" cy="147828"/>
              </a:xfrm>
              <a:prstGeom prst="stripedRightArrow">
                <a:avLst/>
              </a:prstGeom>
              <a:solidFill>
                <a:srgbClr val="EE6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1126249" y="1546976"/>
                <a:ext cx="745982" cy="216024"/>
              </a:xfrm>
              <a:prstGeom prst="roundRect">
                <a:avLst>
                  <a:gd name="adj" fmla="val 50000"/>
                </a:avLst>
              </a:prstGeom>
              <a:solidFill>
                <a:srgbClr val="D657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8" name="Picture 2" descr="D:\7. Infographic EPPO\Picture icon\Color Icon\Socket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4961" y="1438224"/>
                <a:ext cx="2545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5" name="TextBox 34"/>
            <p:cNvSpPr txBox="1"/>
            <p:nvPr/>
          </p:nvSpPr>
          <p:spPr>
            <a:xfrm>
              <a:off x="1139305" y="1516588"/>
              <a:ext cx="66136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0.457</a:t>
              </a:r>
              <a:endPara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endPara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95536" y="1196752"/>
            <a:ext cx="400110" cy="374441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kg-CO</a:t>
            </a:r>
            <a:r>
              <a:rPr lang="en-US" sz="1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/kWh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011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3560</TotalTime>
  <Words>173</Words>
  <Application>Microsoft Office PowerPoint</Application>
  <PresentationFormat>On-screen Show (4:3)</PresentationFormat>
  <Paragraphs>129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สัดส่วนการปล่อย CO2 ต่อการใช้พลังงาน</dc:title>
  <dc:creator>user</dc:creator>
  <cp:lastModifiedBy>Bubpha Kunathai</cp:lastModifiedBy>
  <cp:revision>586</cp:revision>
  <cp:lastPrinted>2015-12-02T10:55:39Z</cp:lastPrinted>
  <dcterms:created xsi:type="dcterms:W3CDTF">2009-10-12T02:55:37Z</dcterms:created>
  <dcterms:modified xsi:type="dcterms:W3CDTF">2024-04-11T08:15:50Z</dcterms:modified>
</cp:coreProperties>
</file>