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01" r:id="rId3"/>
    <p:sldId id="300" r:id="rId4"/>
    <p:sldId id="298" r:id="rId5"/>
    <p:sldId id="257" r:id="rId6"/>
    <p:sldId id="274" r:id="rId7"/>
    <p:sldId id="259" r:id="rId8"/>
    <p:sldId id="273" r:id="rId9"/>
    <p:sldId id="263" r:id="rId10"/>
    <p:sldId id="280" r:id="rId11"/>
    <p:sldId id="275" r:id="rId12"/>
    <p:sldId id="303" r:id="rId13"/>
    <p:sldId id="285" r:id="rId14"/>
    <p:sldId id="295" r:id="rId15"/>
    <p:sldId id="305" r:id="rId16"/>
    <p:sldId id="306" r:id="rId17"/>
    <p:sldId id="293" r:id="rId18"/>
    <p:sldId id="292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3366"/>
    <a:srgbClr val="D60093"/>
    <a:srgbClr val="FF3300"/>
    <a:srgbClr val="0000CC"/>
    <a:srgbClr val="B1A777"/>
    <a:srgbClr val="F0E4BA"/>
    <a:srgbClr val="867C4C"/>
    <a:srgbClr val="9900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8" autoAdjust="0"/>
  </p:normalViewPr>
  <p:slideViewPr>
    <p:cSldViewPr>
      <p:cViewPr>
        <p:scale>
          <a:sx n="80" d="100"/>
          <a:sy n="80" d="100"/>
        </p:scale>
        <p:origin x="-1002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1888DD0-F2F5-4092-ADF9-E15D62FF1764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73"/>
            <a:ext cx="29464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673"/>
            <a:ext cx="2946400" cy="49696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9C98456-ECD5-475A-9B52-CDC6D7A127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4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96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E933BBF7-E64D-486C-BED8-E9B1A1BBF080}" type="datetimeFigureOut">
              <a:rPr lang="th-TH" smtClean="0"/>
              <a:pPr/>
              <a:t>19/01/64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15631"/>
            <a:ext cx="5438775" cy="4467939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674"/>
            <a:ext cx="2946400" cy="49696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9674"/>
            <a:ext cx="2946400" cy="496966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5E1D40D-9556-4927-8509-2291EC4FED8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835" indent="-285706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2823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599952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081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sz="1200" b="0">
              <a:cs typeface="Angsana New" pitchFamily="18" charset="-34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835" indent="-285706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2823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599952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081" indent="-228565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28E8320A-6E9A-4121-B136-B91A244C3C98}" type="slidenum">
              <a:rPr lang="en-US" altLang="en-US" sz="1200" b="0">
                <a:cs typeface="Angsana New" pitchFamily="18" charset="-34"/>
              </a:rPr>
              <a:pPr eaLnBrk="1" hangingPunct="1"/>
              <a:t>1</a:t>
            </a:fld>
            <a:endParaRPr lang="th-TH" altLang="en-US" sz="1200" b="0"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7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41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 fontAlgn="base">
              <a:defRPr/>
            </a:pP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strike="noStrik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12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9A431-96A7-48D0-8E0A-4656F8FE830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1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88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6F1D3-8C5A-4147-8224-15D6E94DEE6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9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8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41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base">
              <a:spcBef>
                <a:spcPts val="300"/>
              </a:spcBef>
            </a:pPr>
            <a:endParaRPr lang="th-TH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69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09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>
              <a:defRPr/>
            </a:pPr>
            <a:r>
              <a:rPr lang="th-TH" b="1" i="1" dirty="0"/>
              <a:t>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07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1746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2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6CE5E-6B34-4B85-A1EA-7B60B9EF625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9804ABF4-E060-42C6-96FA-389D558B5D6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19/01/2021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1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01B5-18C5-4F87-9471-51443DC3ABA7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21.png"/><Relationship Id="rId5" Type="http://schemas.openxmlformats.org/officeDocument/2006/relationships/image" Target="../media/image33.jpe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6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38875"/>
            <a:ext cx="915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57200" y="9906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US" altLang="en-US">
              <a:cs typeface="Angsana New" pitchFamily="18" charset="-34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263"/>
            <a:ext cx="3657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0" y="5588000"/>
            <a:ext cx="9144000" cy="1295400"/>
          </a:xfrm>
          <a:prstGeom prst="rect">
            <a:avLst/>
          </a:prstGeom>
          <a:solidFill>
            <a:srgbClr val="588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6477000"/>
            <a:ext cx="9144000" cy="423863"/>
          </a:xfrm>
          <a:prstGeom prst="rect">
            <a:avLst/>
          </a:prstGeom>
          <a:gradFill rotWithShape="1">
            <a:gsLst>
              <a:gs pos="0">
                <a:srgbClr val="28517A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0" y="6265863"/>
            <a:ext cx="9144000" cy="90487"/>
            <a:chOff x="0" y="3947"/>
            <a:chExt cx="5760" cy="5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0" y="4004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0" y="3947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4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39566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7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>
              <a:cs typeface="Angsana New" pitchFamily="18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27584" y="1868314"/>
            <a:ext cx="7748752" cy="12006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สถานการณ์พลังงาน ปี 2563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และแนวโน้ม ปี 2564</a:t>
            </a:r>
            <a:br>
              <a:rPr lang="th-TH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</a:br>
            <a:endParaRPr lang="th-TH" sz="3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64896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2563 ค่า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เอฟ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มีการเปลี่ยนแปลง 1 ครั้ง </a:t>
            </a:r>
          </a:p>
          <a:p>
            <a:pPr marL="0" indent="0">
              <a:buNone/>
            </a:pP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ทั้งนี้ ค่า</a:t>
            </a:r>
            <a:r>
              <a:rPr lang="th-TH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เอฟ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 ช่วงเดือน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มกราคม </a:t>
            </a:r>
            <a:r>
              <a:rPr lang="th-TH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เมษายน </a:t>
            </a:r>
            <a:r>
              <a:rPr lang="th-TH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มีการปรับลดลง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2.89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สตางค์ต่อหน่วย 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ทำให้ค่า</a:t>
            </a:r>
            <a:r>
              <a:rPr lang="th-TH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เอฟ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 อยู่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ที่อัตรา -</a:t>
            </a: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15.32 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สตางค์ต่อหน่วย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2092"/>
              </p:ext>
            </p:extLst>
          </p:nvPr>
        </p:nvGraphicFramePr>
        <p:xfrm>
          <a:off x="755576" y="3068960"/>
          <a:ext cx="7715250" cy="3328368"/>
        </p:xfrm>
        <a:graphic>
          <a:graphicData uri="http://schemas.openxmlformats.org/drawingml/2006/table">
            <a:tbl>
              <a:tblPr/>
              <a:tblGrid>
                <a:gridCol w="3322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8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6046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เดือนเรียกเก็บ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US" sz="1600" b="1" baseline="-250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ขายปลีก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7C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มกราคม – เมษายน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-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15.32</a:t>
                      </a:r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-2.89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กันยายน – ธันวาคม </a:t>
                      </a:r>
                      <a:r>
                        <a:rPr lang="th-TH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2.43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0.83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พฤษภาคม – สิงหาคม </a:t>
                      </a:r>
                      <a:r>
                        <a:rPr lang="th-TH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11.60 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มกราคม – เมษายน 2563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-11.60 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กันยายน – ธันวาคม 2562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-11.60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พฤษภาคม – สิงหาคม 2562</a:t>
                      </a:r>
                      <a:endParaRPr lang="th-TH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11.60 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46"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มกราคม – เมษายน 2562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11.60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+4.30</a:t>
                      </a:r>
                      <a:r>
                        <a:rPr lang="en-US" sz="16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15616" y="347264"/>
            <a:ext cx="6774468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5292" y="440001"/>
            <a:ext cx="580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ค่าไฟฟ้าตามสูตรการปรับอัตราค่าไฟฟ้าโดยอัตโนมัติ (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Ft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)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730406"/>
            <a:ext cx="2109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สตางค์ต่อหน่วย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D:\7. Infographic EPPO\Picture icon\Monthly Report Info\EPPO 2015\1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7437" y="347264"/>
            <a:ext cx="1287841" cy="8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768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2564</a:t>
            </a:r>
            <a: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 smtClean="0">
                <a:solidFill>
                  <a:schemeClr val="accent5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 smtClean="0">
              <a:solidFill>
                <a:schemeClr val="accent5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สมมติฐานการพยากรณ์สถานการณ์พลังงานปี </a:t>
            </a: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3808" y="1227987"/>
            <a:ext cx="16213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b="1" spc="-20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2400" b="1" spc="-2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853499"/>
            <a:ext cx="609631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2564 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คาด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ว่า</a:t>
            </a:r>
            <a:r>
              <a:rPr lang="th-TH" sz="2000" b="1" u="sng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ขยายตัว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ในช่วงร้อย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ละ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3.5 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-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4.5 </a:t>
            </a:r>
            <a:endParaRPr lang="th-TH" sz="20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1637" y="3283136"/>
            <a:ext cx="3909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30.3 -31.3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1637" y="3876094"/>
            <a:ext cx="343201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ราคาน้ำมันดิบดูไบ</a:t>
            </a:r>
            <a:r>
              <a:rPr lang="en-US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b="1" spc="-2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1637" y="4469050"/>
            <a:ext cx="42382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41.0 – 51.0 $/BBL                          </a:t>
            </a:r>
          </a:p>
        </p:txBody>
      </p:sp>
      <p:pic>
        <p:nvPicPr>
          <p:cNvPr id="16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4" y="908720"/>
            <a:ext cx="1412125" cy="11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3" y="2285077"/>
            <a:ext cx="1086006" cy="10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6" y="3781210"/>
            <a:ext cx="918540" cy="7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640510" y="3614970"/>
            <a:ext cx="2232248" cy="1224136"/>
            <a:chOff x="6372199" y="4355863"/>
            <a:chExt cx="2602169" cy="1953457"/>
          </a:xfrm>
        </p:grpSpPr>
        <p:pic>
          <p:nvPicPr>
            <p:cNvPr id="20" name="Picture 4" descr="D:\7. Infographic EPPO\Picture icon\Color Icon\economic-chart-clipart-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" b="10661"/>
            <a:stretch/>
          </p:blipFill>
          <p:spPr bwMode="auto">
            <a:xfrm>
              <a:off x="6747390" y="4355863"/>
              <a:ext cx="2226978" cy="185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D:\7. Infographic EPPO\Picture icon\Color Icon\pixesilk-pricing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3" b="15224"/>
            <a:stretch/>
          </p:blipFill>
          <p:spPr bwMode="auto">
            <a:xfrm>
              <a:off x="6372199" y="5399096"/>
              <a:ext cx="1222555" cy="91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2843808" y="2670570"/>
            <a:ext cx="407569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9933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endParaRPr lang="th-TH" sz="2400" b="1" spc="-20" dirty="0">
              <a:solidFill>
                <a:srgbClr val="9933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23366" y="6403476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สำนักงานสภาพัฒนาการเศรษฐกิจและสังคมแห่งชาติ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27784" y="908720"/>
            <a:ext cx="0" cy="548345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6" y="5013176"/>
            <a:ext cx="1549309" cy="10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0375" y="5145609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การระบาดของเชื้อ</a:t>
            </a:r>
            <a:r>
              <a:rPr lang="th-TH" sz="24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02308" y="5614141"/>
            <a:ext cx="6137816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กรณี 1 เกิดการระบาดรอบใหม่  1 ครั้ง</a:t>
            </a:r>
          </a:p>
          <a:p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กรณี 2 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เกิดการระบาดรอบใหม่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มากกว่า 1 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ครั้ง</a:t>
            </a:r>
            <a:endParaRPr lang="en-US" sz="20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37298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Rectangle 83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122346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2564</a:t>
            </a:r>
            <a:endParaRPr lang="th-TH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7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  <a:endParaRPr lang="th-TH" altLang="th-TH" sz="17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497620" y="1152709"/>
            <a:ext cx="384940" cy="572607"/>
            <a:chOff x="2841593" y="4302981"/>
            <a:chExt cx="434263" cy="480523"/>
          </a:xfrm>
          <a:solidFill>
            <a:srgbClr val="0070C0"/>
          </a:solidFill>
        </p:grpSpPr>
        <p:sp>
          <p:nvSpPr>
            <p:cNvPr id="74" name="Rounded Rectangle 7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268936" y="3215298"/>
            <a:ext cx="394302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/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256</a:t>
            </a:r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</a:t>
            </a:r>
            <a:r>
              <a:rPr lang="en-US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ลดลงตาม</a:t>
            </a:r>
            <a:r>
              <a:rPr lang="th-TH" altLang="th-TH" sz="125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ภาวะ</a:t>
            </a: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</a:t>
            </a:r>
            <a:b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ของประเทศและเศรษฐกิจโลกที่ถดถอยเนื่องจากผลกระทบจากแพร่ระบาดของเชื้อไวรัสโควิด-19</a:t>
            </a:r>
            <a:br>
              <a:rPr lang="th-TH" altLang="th-TH" sz="125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endParaRPr lang="th-TH" altLang="th-TH" sz="125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450508" y="2759028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52756" y="1290270"/>
            <a:ext cx="2820149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1011808" y="1268760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การใช้พลังงานขั้นต้น</a:t>
            </a:r>
            <a:endParaRPr lang="th-TH" altLang="th-TH" sz="16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4927520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44208" y="5020352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3"/>
          <p:cNvSpPr txBox="1">
            <a:spLocks noChangeArrowheads="1"/>
          </p:cNvSpPr>
          <p:nvPr/>
        </p:nvSpPr>
        <p:spPr bwMode="auto">
          <a:xfrm>
            <a:off x="4716016" y="5013176"/>
            <a:ext cx="15830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พลังงานทดแทน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5" name="Text Box 3"/>
          <p:cNvSpPr txBox="1">
            <a:spLocks noChangeArrowheads="1"/>
          </p:cNvSpPr>
          <p:nvPr/>
        </p:nvSpPr>
        <p:spPr bwMode="auto">
          <a:xfrm>
            <a:off x="4211960" y="6041567"/>
            <a:ext cx="2012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กนโยบายส่งเสริมการใช้พลังงานทดแทนของภาครัฐ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04048" y="5539749"/>
            <a:ext cx="1045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5.0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031344" y="5492249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7474204" y="4963234"/>
            <a:ext cx="14902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</a:t>
            </a: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นำเข้า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6517301" y="5949280"/>
            <a:ext cx="2626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เนื่องจากโรงไฟฟ้าพลังน้ำของประเทศลาวจ่ายไฟฟ้าเข้าระบบอย่างต่อเนื่อง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488202" y="5450009"/>
            <a:ext cx="115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0.1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600" b="1" dirty="0" smtClean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524328" y="5401451"/>
            <a:ext cx="111515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717032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08006" y="1898520"/>
            <a:ext cx="0" cy="17210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336176" y="2814027"/>
            <a:ext cx="218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ตามภาวะเศรษฐกิจที่ชะลอตัวจากการแพร่ระบาดของเชื้อไวรัสโควิด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214179" y="2311037"/>
            <a:ext cx="1230029" cy="435669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85165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3910975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  <a:endParaRPr lang="th-TH" altLang="th-TH" sz="1500" b="1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298727" y="4293096"/>
            <a:ext cx="3391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00" b="1" u="sng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เพิ่มขึ้นเล็กน้อย</a:t>
            </a:r>
            <a:r>
              <a:rPr lang="th-TH" altLang="th-TH" sz="1200" b="1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ตามภาวะเศรษฐกิจที่ถดถอย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ทั้งการใช้ในการผลิตไฟฟ้าและอุตสาหกรรม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6500050" y="4941168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3892451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" descr="D:\7. Infographic EPPO\Picture icon\Green Icon\Green (20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0" t="12881" r="13090" b="9685"/>
          <a:stretch/>
        </p:blipFill>
        <p:spPr bwMode="auto">
          <a:xfrm>
            <a:off x="4211960" y="5198696"/>
            <a:ext cx="524797" cy="5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77401" y="1873093"/>
            <a:ext cx="3104022" cy="873613"/>
            <a:chOff x="467840" y="4996601"/>
            <a:chExt cx="3104022" cy="87361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840" y="4996601"/>
              <a:ext cx="3104022" cy="873613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572750" y="5088730"/>
              <a:ext cx="2777978" cy="624899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23541" y="5001431"/>
              <a:ext cx="1140309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516</a:t>
              </a:r>
              <a:b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ถึง</a:t>
              </a:r>
              <a:b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</a:t>
              </a:r>
              <a:r>
                <a:rPr lang="th-TH" sz="1600" b="1" dirty="0" smtClean="0">
                  <a:solidFill>
                    <a:schemeClr val="tx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558</a:t>
              </a:r>
              <a:endParaRPr lang="th-TH" sz="1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704067" y="1223648"/>
            <a:ext cx="384940" cy="572607"/>
            <a:chOff x="2841593" y="4302981"/>
            <a:chExt cx="434263" cy="480523"/>
          </a:xfrm>
          <a:solidFill>
            <a:srgbClr val="0070C0"/>
          </a:solidFill>
        </p:grpSpPr>
        <p:sp>
          <p:nvSpPr>
            <p:cNvPr id="197" name="Rounded Rectangle 196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  <a:grpFill/>
          </p:grpSpPr>
          <p:cxnSp>
            <p:nvCxnSpPr>
              <p:cNvPr id="199" name="Straight Connector 198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grpFill/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grp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6" name="Rectangle 8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7618141" y="2204864"/>
            <a:ext cx="1357871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650090" y="3823596"/>
            <a:ext cx="1130043" cy="410544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31674" y="2276872"/>
            <a:ext cx="157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     0.1 ถึง 4.1</a:t>
            </a:r>
            <a:r>
              <a:rPr lang="en-US" sz="12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388584" y="1195328"/>
            <a:ext cx="577636" cy="577636"/>
            <a:chOff x="35496" y="4149080"/>
            <a:chExt cx="577636" cy="577636"/>
          </a:xfrm>
        </p:grpSpPr>
        <p:sp>
          <p:nvSpPr>
            <p:cNvPr id="93" name="Oval 92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94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4373528" y="1156145"/>
            <a:ext cx="577636" cy="577636"/>
            <a:chOff x="35496" y="4065955"/>
            <a:chExt cx="577636" cy="577636"/>
          </a:xfrm>
        </p:grpSpPr>
        <p:sp>
          <p:nvSpPr>
            <p:cNvPr id="96" name="Oval 95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614317" y="5301208"/>
            <a:ext cx="34746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20881">
              <a:defRPr/>
            </a:pPr>
            <a:r>
              <a:rPr lang="en-US" altLang="th-TH" sz="13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3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ปี 2563 การใช้ไฟฟ้าติดลบ จากผลกระทบ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COVID-19 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ในขณะ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ที่ปี 2564 คาดว่าภาวะเศรษฐกิจจะดีกว่าปีที่ผ่านมา ตามภาวะเศรษฐกิจ</a:t>
            </a:r>
            <a:r>
              <a:rPr lang="th-TH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ภายในประเทศและ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ตามการดำเนินมาตรการขับเคลื่อนเศรษฐกิจของภาครัฐ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Text Box 3"/>
          <p:cNvSpPr txBox="1">
            <a:spLocks noChangeArrowheads="1"/>
          </p:cNvSpPr>
          <p:nvPr/>
        </p:nvSpPr>
        <p:spPr bwMode="auto">
          <a:xfrm>
            <a:off x="1291247" y="4373383"/>
            <a:ext cx="149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การใช้ไฟฟ้า</a:t>
            </a:r>
            <a:endParaRPr lang="th-TH" altLang="th-TH" sz="16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430335" y="4773326"/>
            <a:ext cx="1133285" cy="465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1623068" y="4844467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2.0</a:t>
            </a:r>
            <a:r>
              <a:rPr lang="th-TH" altLang="th-TH" sz="15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008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320821" y="4267519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120356" y="2156089"/>
            <a:ext cx="177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0.2</a:t>
            </a:r>
            <a:r>
              <a:rPr lang="th-TH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ถึง</a:t>
            </a:r>
            <a:r>
              <a:rPr lang="en-US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1.9</a:t>
            </a:r>
            <a:r>
              <a:rPr lang="th-TH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800" b="1" dirty="0">
              <a:solidFill>
                <a:srgbClr val="008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Down Arrow 111"/>
          <p:cNvSpPr/>
          <p:nvPr/>
        </p:nvSpPr>
        <p:spPr>
          <a:xfrm flipV="1">
            <a:off x="1898666" y="2019942"/>
            <a:ext cx="381035" cy="454708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own Arrow 112"/>
          <p:cNvSpPr/>
          <p:nvPr/>
        </p:nvSpPr>
        <p:spPr>
          <a:xfrm flipV="1">
            <a:off x="1548362" y="4869160"/>
            <a:ext cx="275444" cy="251288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49456" y="2376176"/>
            <a:ext cx="1633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     -1.9 ถึง -2.9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5" name="Flowchart: Merge 114"/>
          <p:cNvSpPr/>
          <p:nvPr/>
        </p:nvSpPr>
        <p:spPr>
          <a:xfrm>
            <a:off x="5984720" y="1989144"/>
            <a:ext cx="239979" cy="15045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6709444" y="2708920"/>
            <a:ext cx="22665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เกือบทุกสาขา ทั้งจาก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ใช้ในภาคอุตสาหกรรม การใช้เพื่อ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ใช้ในโรงแยก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ก๊าซ ขณะที่การใช้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ในภาคขนส่ง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)ลดลง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50090" y="3895586"/>
            <a:ext cx="113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0.1 ถึง 0.4</a:t>
            </a:r>
            <a:r>
              <a:rPr lang="en-US" sz="12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pic>
        <p:nvPicPr>
          <p:cNvPr id="78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2" y="4632914"/>
            <a:ext cx="435856" cy="6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6296" y="3923764"/>
            <a:ext cx="305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endParaRPr lang="th-TH" dirty="0"/>
          </a:p>
        </p:txBody>
      </p:sp>
      <p:sp>
        <p:nvSpPr>
          <p:cNvPr id="79" name="Rectangle 78"/>
          <p:cNvSpPr/>
          <p:nvPr/>
        </p:nvSpPr>
        <p:spPr>
          <a:xfrm>
            <a:off x="8677215" y="1873092"/>
            <a:ext cx="29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16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835696" y="188640"/>
            <a:ext cx="5112568" cy="70869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238075" y="1104999"/>
            <a:ext cx="3222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หน่วย: </a:t>
            </a:r>
            <a:r>
              <a:rPr lang="th-TH" altLang="th-TH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พันบาร์เรลเทียบเท่าน้ำมันดิบ</a:t>
            </a:r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ต่อวัน</a:t>
            </a:r>
          </a:p>
        </p:txBody>
      </p:sp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555589" y="6479758"/>
            <a:ext cx="6320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เป็นข้อมูลเบื้องต้น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f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เป็นข้อมูลประมาณการ  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5617" y="290585"/>
            <a:ext cx="4506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แนวโน้มการใช้พลังงานขั้นต้น ปี 2564</a:t>
            </a:r>
            <a:endParaRPr lang="th-TH" sz="2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04485"/>
              </p:ext>
            </p:extLst>
          </p:nvPr>
        </p:nvGraphicFramePr>
        <p:xfrm>
          <a:off x="107504" y="1412777"/>
          <a:ext cx="8964489" cy="4991074"/>
        </p:xfrm>
        <a:graphic>
          <a:graphicData uri="http://schemas.openxmlformats.org/drawingml/2006/table">
            <a:tbl>
              <a:tblPr/>
              <a:tblGrid>
                <a:gridCol w="3361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8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96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47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r>
                        <a:rPr lang="en-US" sz="1500" b="1" i="0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3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,665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2,511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2,516 - 2,558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724 - </a:t>
                      </a:r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843 - 876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342 - 343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495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521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78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-5.8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0.2 - 1.9 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-11.8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(-1.9)</a:t>
                      </a:r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(-2.9)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-1.3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-6.6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0.1 - 4.1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0.1 - 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771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-7.0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7" name="Oval 62"/>
          <p:cNvSpPr>
            <a:spLocks noChangeArrowheads="1"/>
          </p:cNvSpPr>
          <p:nvPr/>
        </p:nvSpPr>
        <p:spPr bwMode="auto">
          <a:xfrm>
            <a:off x="7456088" y="1988840"/>
            <a:ext cx="1619672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8" name="Oval 62"/>
          <p:cNvSpPr>
            <a:spLocks noChangeArrowheads="1"/>
          </p:cNvSpPr>
          <p:nvPr/>
        </p:nvSpPr>
        <p:spPr bwMode="auto">
          <a:xfrm>
            <a:off x="7505954" y="4169721"/>
            <a:ext cx="1530542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34154" y="85617"/>
            <a:ext cx="1278206" cy="1033022"/>
            <a:chOff x="555327" y="3806251"/>
            <a:chExt cx="490060" cy="451784"/>
          </a:xfrm>
        </p:grpSpPr>
        <p:pic>
          <p:nvPicPr>
            <p:cNvPr id="21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83498" y="3806251"/>
              <a:ext cx="261889" cy="39008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2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886361"/>
              <a:ext cx="340625" cy="37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90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45017"/>
              </p:ext>
            </p:extLst>
          </p:nvPr>
        </p:nvGraphicFramePr>
        <p:xfrm>
          <a:off x="323528" y="1397000"/>
          <a:ext cx="8712967" cy="47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17"/>
                <a:gridCol w="1240490"/>
                <a:gridCol w="1240490"/>
                <a:gridCol w="985167"/>
                <a:gridCol w="1224136"/>
                <a:gridCol w="1512167"/>
              </a:tblGrid>
              <a:tr h="663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2564f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9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การใช้น้ำมันสำเร็จรูป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139.8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123.7-124.9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</a:tr>
              <a:tr h="394874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31.8-32.0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66.2-66.5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3.6-4.1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4.7-4.8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17.3-17.6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อัตราการเปลี่ยนแปลง (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36000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 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 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-11.5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(-1.9) - (-2.9)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-1.2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0.3 - 0.8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-2.6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 – 1.3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-61.8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(-45.8)-(-51.5)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-11.1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(-2.4) - (-3.0)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-9.3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(-0.7)- (-2.7)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6309320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200" u="sng" dirty="0" smtClean="0">
                <a:latin typeface="Tahoma" pitchFamily="34" charset="0"/>
                <a:cs typeface="Tahoma" pitchFamily="34" charset="0"/>
              </a:rPr>
              <a:t>หมายเหตุ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  	</a:t>
            </a:r>
            <a:r>
              <a:rPr lang="en-US" altLang="th-TH" sz="1200" dirty="0" smtClean="0">
                <a:latin typeface="Tahoma" pitchFamily="34" charset="0"/>
                <a:cs typeface="Tahoma" pitchFamily="34" charset="0"/>
              </a:rPr>
              <a:t>* 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น้ำมันเครื่องบินและน้ำมันก๊าด</a:t>
            </a:r>
            <a:r>
              <a:rPr lang="en-US" altLang="th-TH" sz="1200" dirty="0" smtClean="0">
                <a:latin typeface="Tahoma" pitchFamily="34" charset="0"/>
                <a:cs typeface="Tahoma" pitchFamily="34" charset="0"/>
              </a:rPr>
              <a:t>     ** 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ไม่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รวมการใช้ </a:t>
            </a:r>
            <a:r>
              <a:rPr lang="en-US" altLang="th-TH" sz="1200" dirty="0">
                <a:latin typeface="Tahoma" pitchFamily="34" charset="0"/>
                <a:cs typeface="Tahoma" pitchFamily="34" charset="0"/>
              </a:rPr>
              <a:t>LPG 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ที่ใช้เป็น </a:t>
            </a:r>
            <a:r>
              <a:rPr lang="en-US" altLang="th-TH" sz="1200" dirty="0">
                <a:latin typeface="Tahoma" pitchFamily="34" charset="0"/>
                <a:cs typeface="Tahoma" pitchFamily="34" charset="0"/>
              </a:rPr>
              <a:t>Feed stocks 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ในปิโตร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เคมี</a:t>
            </a:r>
            <a:br>
              <a:rPr lang="th-TH" alt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altLang="th-TH" sz="1200" dirty="0" smtClean="0">
                <a:latin typeface="Tahoma" pitchFamily="34" charset="0"/>
                <a:cs typeface="Tahoma" pitchFamily="34" charset="0"/>
              </a:rPr>
              <a:t>p 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ข้อมูลเบื้องต้น     </a:t>
            </a:r>
            <a:r>
              <a:rPr lang="en-US" altLang="th-TH" sz="1200" dirty="0"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 ข้อมูลประมาณการ 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48264" y="1072104"/>
            <a:ext cx="1598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หน่วย: ล้าน</a:t>
            </a:r>
            <a:r>
              <a:rPr lang="th-TH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ลิตร</a:t>
            </a:r>
            <a:r>
              <a:rPr lang="en-US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วัน</a:t>
            </a:r>
            <a:endParaRPr lang="th-TH" altLang="th-TH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12037" y="188640"/>
            <a:ext cx="5400600" cy="70869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3469" y="395372"/>
            <a:ext cx="450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แนวโน้มการใช้น้ำมันสำเร็จรูป ปี 2564</a:t>
            </a:r>
            <a:endParaRPr lang="th-TH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104525" y="10788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24328" y="1399890"/>
            <a:ext cx="1478643" cy="47181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3" name="Text Box 3"/>
          <p:cNvSpPr txBox="1">
            <a:spLocks noChangeArrowheads="1"/>
          </p:cNvSpPr>
          <p:nvPr/>
        </p:nvSpPr>
        <p:spPr bwMode="auto">
          <a:xfrm>
            <a:off x="7380312" y="1179984"/>
            <a:ext cx="1319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latin typeface="Tahoma" pitchFamily="34" charset="0"/>
                <a:cs typeface="Tahoma" pitchFamily="34" charset="0"/>
              </a:rPr>
              <a:t>หน่วย : พันตัน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31640" y="188640"/>
            <a:ext cx="6048672" cy="70869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95372"/>
            <a:ext cx="529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แนวโน้มการใช้ </a:t>
            </a:r>
            <a:r>
              <a:rPr lang="en-US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โพรเพนและบิวเทน</a:t>
            </a:r>
            <a:r>
              <a:rPr lang="en-US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256</a:t>
            </a:r>
            <a:r>
              <a:rPr lang="th-TH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1562"/>
              </p:ext>
            </p:extLst>
          </p:nvPr>
        </p:nvGraphicFramePr>
        <p:xfrm>
          <a:off x="128688" y="1525452"/>
          <a:ext cx="8892481" cy="47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535"/>
                <a:gridCol w="1274589"/>
                <a:gridCol w="1096739"/>
                <a:gridCol w="1185664"/>
                <a:gridCol w="1259768"/>
                <a:gridCol w="1556186"/>
              </a:tblGrid>
              <a:tr h="663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th-TH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2564f</a:t>
                      </a:r>
                      <a:endParaRPr kumimoji="0" lang="th-T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9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การใช้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รวม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6,338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6,560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5,724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,408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5,666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</a:tr>
              <a:tr h="394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ครัวเรือน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2,151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2,164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2,029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,051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2,080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อุตสาหกรรม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687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608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615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- 630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รถยนต์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1,170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754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636 - 662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ปิโตรเคมี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2,070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2,497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2,217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1,995 – 2,184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ใช้เอง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อัตราการเปลี่ยนแปลง (%)</a:t>
                      </a:r>
                    </a:p>
                  </a:txBody>
                  <a:tcPr marL="91438" marR="0" anchor="b" horzOverflow="overflow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3.3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4.4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-0.9 </a:t>
                      </a: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-12.7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(-1.0)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(-5.5)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>
                        <a:alpha val="80000"/>
                      </a:srgbClr>
                    </a:solidFill>
                  </a:tcPr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ครัวเรือน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0.6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-4.5</a:t>
                      </a:r>
                      <a:endParaRPr lang="en-US" sz="14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 – 2.5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อุตสาหกรรม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5.7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-7.9</a:t>
                      </a:r>
                      <a:endParaRPr lang="en-US" sz="14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– 3.6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รถยนต์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-11.3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-26.3</a:t>
                      </a:r>
                      <a:endParaRPr lang="en-US" sz="14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-12.2</a:t>
                      </a:r>
                      <a:r>
                        <a:rPr lang="th-TH" sz="14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400" b="1" i="0" u="none" strike="noStrike" baseline="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b="1" i="0" u="none" strike="noStrike" baseline="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1" i="0" u="none" strike="noStrike" baseline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-15.8</a:t>
                      </a:r>
                      <a:r>
                        <a:rPr lang="th-TH" sz="1400" b="1" i="0" u="none" strike="noStrike" baseline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ปิโตรเคมี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20.6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-17.7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(-1.5)-(-10.0)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ใช้เอง</a:t>
                      </a: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8" marR="91438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/>
                        </a:rPr>
                        <a:t>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-31.8</a:t>
                      </a:r>
                      <a:endParaRPr lang="en-US" sz="14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103.2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(-5.21)</a:t>
                      </a:r>
                      <a:endParaRPr lang="en-US" sz="1400" b="1" i="0" u="none" strike="noStrike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 descr="D:\7. Infographic EPPO\Picture icon\Color Icon\imag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6752"/>
            <a:ext cx="648072" cy="8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95549" y="6237312"/>
            <a:ext cx="6320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200" u="sng" dirty="0">
                <a:latin typeface="Tahoma" pitchFamily="34" charset="0"/>
                <a:cs typeface="Tahoma" pitchFamily="34" charset="0"/>
              </a:rPr>
              <a:t>หมาย</a:t>
            </a:r>
            <a:r>
              <a:rPr lang="th-TH" altLang="th-TH" sz="1200" u="sng" dirty="0" smtClean="0">
                <a:latin typeface="Tahoma" pitchFamily="34" charset="0"/>
                <a:cs typeface="Tahoma" pitchFamily="34" charset="0"/>
              </a:rPr>
              <a:t>เหตุ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th-TH" sz="1200" dirty="0" smtClean="0">
                <a:latin typeface="Tahoma" pitchFamily="34" charset="0"/>
                <a:cs typeface="Tahoma" pitchFamily="34" charset="0"/>
              </a:rPr>
              <a:t>p 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ข้อมูลเบื้องต้น     </a:t>
            </a:r>
            <a:r>
              <a:rPr lang="en-US" altLang="th-TH" sz="1200" dirty="0" smtClean="0"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 ข้อมูล</a:t>
            </a:r>
            <a:r>
              <a:rPr lang="th-TH" altLang="th-TH" sz="1200" dirty="0">
                <a:latin typeface="Tahoma" pitchFamily="34" charset="0"/>
                <a:cs typeface="Tahoma" pitchFamily="34" charset="0"/>
              </a:rPr>
              <a:t>ประมาณ</a:t>
            </a:r>
            <a:r>
              <a:rPr lang="th-TH" altLang="th-TH" sz="1200" dirty="0" smtClean="0">
                <a:latin typeface="Tahoma" pitchFamily="34" charset="0"/>
                <a:cs typeface="Tahoma" pitchFamily="34" charset="0"/>
              </a:rPr>
              <a:t>การ  </a:t>
            </a:r>
            <a:endParaRPr lang="th-TH" altLang="th-TH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03144" y="1515981"/>
            <a:ext cx="1512167" cy="4718116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50114" y="239133"/>
            <a:ext cx="6658389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แนวโน้มการใช้ไฟฟ้า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ปี 2564</a:t>
            </a:r>
            <a:endParaRPr lang="th-TH" altLang="th-TH" sz="27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6064"/>
              </p:ext>
            </p:extLst>
          </p:nvPr>
        </p:nvGraphicFramePr>
        <p:xfrm>
          <a:off x="601620" y="1202059"/>
          <a:ext cx="5531564" cy="41733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7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กิกะวัตต์ชั่วโมง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6,135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182,847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185,124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187,832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2,708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192,960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</a:t>
                      </a:r>
                      <a:r>
                        <a:rPr lang="th-TH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  <a:endParaRPr lang="en-US" sz="16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187,284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,676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-2.9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191,029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3,745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5124314" y="4919000"/>
            <a:ext cx="936104" cy="449985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380" y="4906843"/>
            <a:ext cx="5490803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164" y="5769799"/>
            <a:ext cx="6332359" cy="9329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380" y="5877272"/>
            <a:ext cx="6354143" cy="6924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 fontAlgn="b">
              <a:buClr>
                <a:srgbClr val="FF6600"/>
              </a:buClr>
            </a:pPr>
            <a:r>
              <a:rPr lang="th-TH" sz="13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คาดว่าการใช้ไฟฟ้ามี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แนวโน้มเพิ่มขึ้นร้อยละ 2.0</a:t>
            </a:r>
            <a:r>
              <a:rPr lang="en-US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เนื่องจากปี 2563 การใช้ไฟฟ้าติดลบ จากผลกระทบ </a:t>
            </a:r>
            <a:r>
              <a:rPr lang="en-US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COVID-19 </a:t>
            </a:r>
            <a:endParaRPr lang="th-TH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">
              <a:buClr>
                <a:srgbClr val="FF6600"/>
              </a:buClr>
            </a:pPr>
            <a:r>
              <a:rPr lang="th-TH" sz="1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ในขณะที่ปี 2564 คาดว่าภาวะเศรษฐกิจจะดีกว่าปีที่ผ่านมาเล็กน้อย</a:t>
            </a:r>
            <a:endParaRPr lang="th-TH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D:\7. Infographic EPPO\Picture icon\Color Icon\S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248"/>
            <a:ext cx="792212" cy="11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42" name="Rectangle 4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17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>
            <a:off x="699605" y="5508189"/>
            <a:ext cx="63206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P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เป็นข้อมูลเบื้องต้น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f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เป็นข้อมูลประมาณการ  </a:t>
            </a:r>
            <a:endParaRPr lang="th-TH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996523" y="1161543"/>
            <a:ext cx="1620558" cy="419757"/>
            <a:chOff x="6804248" y="1152632"/>
            <a:chExt cx="1620558" cy="419757"/>
          </a:xfrm>
          <a:solidFill>
            <a:srgbClr val="000066"/>
          </a:solidFill>
        </p:grpSpPr>
        <p:sp>
          <p:nvSpPr>
            <p:cNvPr id="44" name="Rounded Rectangle 43"/>
            <p:cNvSpPr/>
            <p:nvPr/>
          </p:nvSpPr>
          <p:spPr>
            <a:xfrm>
              <a:off x="6804248" y="1152632"/>
              <a:ext cx="1620558" cy="419757"/>
            </a:xfrm>
            <a:prstGeom prst="roundRect">
              <a:avLst>
                <a:gd name="adj" fmla="val 50000"/>
              </a:avLst>
            </a:prstGeom>
            <a:grpFill/>
            <a:ln w="63500" cmpd="thickThin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86676" y="1201802"/>
              <a:ext cx="1271741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Peak</a:t>
              </a:r>
              <a:endParaRPr lang="th-TH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36482" y="2276872"/>
            <a:ext cx="2328006" cy="3061553"/>
            <a:chOff x="6648357" y="1823348"/>
            <a:chExt cx="2328006" cy="3061553"/>
          </a:xfrm>
        </p:grpSpPr>
        <p:grpSp>
          <p:nvGrpSpPr>
            <p:cNvPr id="50" name="Group 49"/>
            <p:cNvGrpSpPr/>
            <p:nvPr/>
          </p:nvGrpSpPr>
          <p:grpSpPr>
            <a:xfrm>
              <a:off x="6851749" y="3584879"/>
              <a:ext cx="1916315" cy="838361"/>
              <a:chOff x="6645341" y="1868574"/>
              <a:chExt cx="2304256" cy="838361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6994461" y="2198363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34,</a:t>
                </a:r>
                <a:r>
                  <a:rPr lang="th-TH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006</a:t>
                </a:r>
                <a:r>
                  <a:rPr lang="en-US" b="1" dirty="0" smtClean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66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66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053411" y="2569284"/>
                <a:ext cx="1453970" cy="137651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</a:t>
                </a:r>
                <a:r>
                  <a:rPr lang="en-US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VSPP</a:t>
                </a:r>
                <a:endPara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645341" y="1868574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 3 การไฟฟ้า</a:t>
                </a: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6778984" y="3513629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850990" y="1882723"/>
              <a:ext cx="1929705" cy="1186802"/>
              <a:chOff x="6629240" y="1856699"/>
              <a:chExt cx="2320357" cy="118680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6994461" y="2162738"/>
                <a:ext cx="1584177" cy="291540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38,</a:t>
                </a:r>
                <a:r>
                  <a:rPr lang="th-TH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900</a:t>
                </a:r>
                <a:r>
                  <a:rPr lang="en-US" b="1" dirty="0" smtClean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1100" b="1" dirty="0">
                    <a:solidFill>
                      <a:srgbClr val="0000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MW</a:t>
                </a:r>
                <a:endParaRPr lang="th-TH" sz="11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29240" y="2545534"/>
                <a:ext cx="2209295" cy="137651"/>
              </a:xfrm>
              <a:prstGeom prst="rect">
                <a:avLst/>
              </a:prstGeom>
              <a:noFill/>
            </p:spPr>
            <p:txBody>
              <a:bodyPr wrap="square" lIns="7200" tIns="7200" rIns="7200" bIns="7200" rtlCol="0">
                <a:spAutoFit/>
              </a:bodyPr>
              <a:lstStyle/>
              <a:p>
                <a:pPr algn="ctr"/>
                <a:r>
                  <a:rPr lang="th-TH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ของ </a:t>
                </a:r>
                <a:r>
                  <a:rPr lang="en-US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VSPP</a:t>
                </a:r>
                <a:r>
                  <a:rPr lang="th-TH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และ </a:t>
                </a:r>
                <a:r>
                  <a:rPr lang="en-US" sz="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Captive power </a:t>
                </a:r>
                <a:endParaRPr lang="th-TH" sz="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645341" y="1856699"/>
                <a:ext cx="2304256" cy="276999"/>
              </a:xfrm>
              <a:prstGeom prst="rect">
                <a:avLst/>
              </a:prstGeom>
              <a:noFill/>
              <a:ln w="31750">
                <a:noFill/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Peak </a:t>
                </a:r>
                <a:r>
                  <a:rPr lang="th-TH" sz="1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ประเทศ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125433" y="2754894"/>
                <a:ext cx="1438624" cy="288607"/>
                <a:chOff x="742661" y="2616467"/>
                <a:chExt cx="1002070" cy="128133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1143148" y="2628829"/>
                  <a:ext cx="601583" cy="115771"/>
                </a:xfrm>
                <a:prstGeom prst="rect">
                  <a:avLst/>
                </a:prstGeom>
                <a:noFill/>
              </p:spPr>
              <p:txBody>
                <a:bodyPr wrap="none" lIns="7200" tIns="7200" rIns="7200" bIns="7200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8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3.91%</a:t>
                  </a:r>
                  <a:endParaRPr lang="th-TH" sz="1600" b="1" dirty="0">
                    <a:solidFill>
                      <a:srgbClr val="008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Striped Right Arrow 69"/>
                <p:cNvSpPr/>
                <p:nvPr/>
              </p:nvSpPr>
              <p:spPr>
                <a:xfrm rot="16200000">
                  <a:off x="832762" y="2526366"/>
                  <a:ext cx="122355" cy="302558"/>
                </a:xfrm>
                <a:prstGeom prst="stripedRightArrow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" tIns="7200" rIns="7200" bIns="7200" rtlCol="0" anchor="ctr"/>
                <a:lstStyle/>
                <a:p>
                  <a:pPr algn="ctr"/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p:grpSp>
        </p:grpSp>
        <p:sp>
          <p:nvSpPr>
            <p:cNvPr id="56" name="Rounded Rectangle 55"/>
            <p:cNvSpPr/>
            <p:nvPr/>
          </p:nvSpPr>
          <p:spPr>
            <a:xfrm>
              <a:off x="6791616" y="1823348"/>
              <a:ext cx="1973206" cy="1371272"/>
            </a:xfrm>
            <a:prstGeom prst="roundRect">
              <a:avLst>
                <a:gd name="adj" fmla="val 4021"/>
              </a:avLst>
            </a:prstGeom>
            <a:noFill/>
            <a:ln w="25400">
              <a:solidFill>
                <a:srgbClr val="99663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67416" y="4536389"/>
              <a:ext cx="718259" cy="260762"/>
            </a:xfrm>
            <a:prstGeom prst="rect">
              <a:avLst/>
            </a:prstGeom>
            <a:noFill/>
          </p:spPr>
          <p:txBody>
            <a:bodyPr wrap="none" lIns="7200" tIns="7200" rIns="7200" bIns="7200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3.89%</a:t>
              </a:r>
              <a:endParaRPr lang="th-TH" sz="16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Striped Right Arrow 62"/>
            <p:cNvSpPr/>
            <p:nvPr/>
          </p:nvSpPr>
          <p:spPr>
            <a:xfrm rot="16200000">
              <a:off x="7332077" y="4465723"/>
              <a:ext cx="275593" cy="361239"/>
            </a:xfrm>
            <a:prstGeom prst="stripedRightArrow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" tIns="7200" rIns="7200" bIns="7200" rtlCol="0" anchor="ctr"/>
            <a:lstStyle/>
            <a:p>
              <a:pPr algn="ctr"/>
              <a:endParaRPr 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6648357" y="3345117"/>
              <a:ext cx="2328006" cy="0"/>
            </a:xfrm>
            <a:prstGeom prst="line">
              <a:avLst/>
            </a:prstGeom>
            <a:ln w="3810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2" descr="D:\7. Infographic EPPO\Picture icon\Color Icon\5a847fc5af1648afaf93be04c5961358_p_4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251" y="979598"/>
            <a:ext cx="674420" cy="6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74"/>
          <p:cNvSpPr/>
          <p:nvPr/>
        </p:nvSpPr>
        <p:spPr>
          <a:xfrm>
            <a:off x="6759172" y="1616925"/>
            <a:ext cx="1981144" cy="50329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ตามแผน </a:t>
            </a:r>
            <a:endParaRPr lang="en-US" sz="12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PDP2018 rev.1</a:t>
            </a:r>
            <a:endParaRPr lang="en-US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44992" y="5445224"/>
            <a:ext cx="3535899" cy="51508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bg2">
                <a:lumMod val="2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2839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1071"/>
            <a:ext cx="421196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58298" y="2563139"/>
            <a:ext cx="4534182" cy="765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 &amp; A</a:t>
            </a:r>
            <a:endParaRPr lang="th-TH" altLang="th-TH" sz="5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55976" y="2060848"/>
            <a:ext cx="4680520" cy="60248"/>
            <a:chOff x="-14827" y="707785"/>
            <a:chExt cx="9161099" cy="6024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57137" y="3795194"/>
            <a:ext cx="4679359" cy="60248"/>
            <a:chOff x="-14827" y="707785"/>
            <a:chExt cx="9161099" cy="6024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-14827" y="768033"/>
              <a:ext cx="9158827" cy="0"/>
            </a:xfrm>
            <a:prstGeom prst="line">
              <a:avLst/>
            </a:prstGeom>
            <a:ln w="4762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2555" y="707785"/>
              <a:ext cx="9158827" cy="0"/>
            </a:xfrm>
            <a:prstGeom prst="line">
              <a:avLst/>
            </a:prstGeom>
            <a:ln w="15875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D:\9. Picture for Report\Slide she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6"/>
          <a:stretch/>
        </p:blipFill>
        <p:spPr bwMode="auto">
          <a:xfrm>
            <a:off x="4811694" y="4077072"/>
            <a:ext cx="3909489" cy="9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D:\1. EPPO\11. General\LOGO_EPPO\สำนักนโยบายและแผนพลังงาน_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433"/>
            <a:ext cx="3347864" cy="85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220072" y="5458872"/>
            <a:ext cx="3164584" cy="570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th-TH" sz="2400" b="1" i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www.eppo.go.th</a:t>
            </a:r>
            <a:endParaRPr lang="th-TH" altLang="th-TH" sz="2400" b="1" i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03649" y="1897072"/>
            <a:ext cx="6336704" cy="1681212"/>
          </a:xfrm>
          <a:prstGeom prst="roundRect">
            <a:avLst>
              <a:gd name="adj" fmla="val 21269"/>
            </a:avLst>
          </a:prstGeom>
          <a:solidFill>
            <a:schemeClr val="tx2">
              <a:lumMod val="40000"/>
              <a:lumOff val="60000"/>
            </a:schemeClr>
          </a:solidFill>
          <a:ln w="38100" cmpd="sng">
            <a:solidFill>
              <a:srgbClr val="0000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2006256"/>
            <a:ext cx="6840760" cy="16812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th-TH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</a:t>
            </a:r>
            <a:r>
              <a:rPr lang="en-US" sz="4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 </a:t>
            </a:r>
            <a:endParaRPr lang="th-TH" sz="4200" b="1" dirty="0" smtClean="0">
              <a:solidFill>
                <a:srgbClr val="000066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3687468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ธ.ค. เป็นข้อมูลเบื้องต้น</a:t>
            </a:r>
          </a:p>
        </p:txBody>
      </p:sp>
      <p:pic>
        <p:nvPicPr>
          <p:cNvPr id="7" name="Picture 2" descr="ปรึกษาแผนการตลาดรับมือ COVID-19 | เรียนรู้เพิ่มเติ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79" y="59355"/>
            <a:ext cx="2099059" cy="13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ปรึกษาแผนการตลาดรับมือ COVID-19 | เรียนรู้เพิ่มเติ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00" y="721264"/>
            <a:ext cx="13192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ปรึกษาแผนการตลาดรับมือ COVID-19 | เรียนรู้เพิ่มเติ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" y="3687467"/>
            <a:ext cx="1717377" cy="112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ปรึกษาแผนการตลาดรับมือ COVID-19 | เรียนรู้เพิ่มเติ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26" y="4968684"/>
            <a:ext cx="13192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841921"/>
            <a:ext cx="619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ภาพรวมภาวะ</a:t>
            </a:r>
            <a:r>
              <a:rPr lang="th-TH" altLang="th-TH" sz="240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 ปี 2563</a:t>
            </a:r>
            <a:endParaRPr lang="th-TH" altLang="th-TH" sz="24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3808" y="1155979"/>
            <a:ext cx="16213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b="1" spc="-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2400" b="1" spc="-2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781491"/>
            <a:ext cx="609631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2563 คาดว่า</a:t>
            </a:r>
            <a:r>
              <a:rPr lang="th-TH" sz="2000" b="1" u="sng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ลดลง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6.0</a:t>
            </a:r>
            <a:endParaRPr lang="th-TH" sz="20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1637" y="3211128"/>
            <a:ext cx="3909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31.3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1637" y="3804086"/>
            <a:ext cx="343201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ราคาน้ำมันดิบดูไบ</a:t>
            </a:r>
            <a:r>
              <a:rPr lang="en-US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b="1" spc="-2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1637" y="4221088"/>
            <a:ext cx="42382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41.8 $/BBL                          </a:t>
            </a:r>
          </a:p>
        </p:txBody>
      </p:sp>
      <p:pic>
        <p:nvPicPr>
          <p:cNvPr id="16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4" y="836712"/>
            <a:ext cx="1412125" cy="11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3" y="2213069"/>
            <a:ext cx="1086006" cy="10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6" y="3709202"/>
            <a:ext cx="918540" cy="7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2598562"/>
            <a:ext cx="407569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endParaRPr lang="th-TH" sz="2400" b="1" spc="-2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500" y="6309320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สำนักงานสภาพัฒนาการเศรษฐกิจและสังคมแห่งชาติ</a:t>
            </a: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27784" y="1556369"/>
            <a:ext cx="0" cy="39570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6" y="5013176"/>
            <a:ext cx="1549309" cy="10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771800" y="4797152"/>
            <a:ext cx="4663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การระบาดของเชื้อ</a:t>
            </a:r>
            <a:r>
              <a:rPr lang="th-TH" sz="2400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ไวรัส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โควิด-19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26001" y="5313402"/>
            <a:ext cx="5390415" cy="7078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มาตรการเข้มข้นต่างๆ เพื่อควบคุม</a:t>
            </a:r>
            <a:b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การแพร่ระบาด </a:t>
            </a:r>
            <a:r>
              <a:rPr lang="th-TH" sz="14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4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ปลายมี.ค. – มิ.ย.)</a:t>
            </a:r>
            <a:endParaRPr lang="en-US" sz="1400" b="1" spc="-20" dirty="0" smtClean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  <a:endParaRPr lang="th-TH" altLang="th-TH" sz="16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28850" y="1044176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Oval 34"/>
          <p:cNvSpPr/>
          <p:nvPr/>
        </p:nvSpPr>
        <p:spPr>
          <a:xfrm>
            <a:off x="4356931" y="17197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  <a:endParaRPr lang="th-TH" altLang="th-TH" sz="15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220072" y="2136195"/>
            <a:ext cx="3130021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50" b="1" u="sng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</a:t>
            </a:r>
            <a:r>
              <a:rPr lang="th-TH" altLang="th-TH" sz="125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ทุกประเภทของชนิดการใช้น้ำมัน</a:t>
            </a:r>
            <a:endParaRPr lang="th-TH" altLang="th-TH" sz="125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23312" y="4748386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016945" y="5796196"/>
            <a:ext cx="31948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โดยเฉพาะอุตสาหกรรม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และธุรกิจ เนื่องจากการแพร่ระบาด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ของโควิด-19 แต่อย่างไรก็ตาม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ในภาคครัวเรือนมีการใช้ไฟฟ้าเพิ่มสูงขึ้น</a:t>
            </a:r>
          </a:p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endParaRPr lang="th-TH" altLang="th-TH" sz="16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67595" y="4788870"/>
            <a:ext cx="813241" cy="768678"/>
          </a:xfrm>
          <a:prstGeom prst="ellipse">
            <a:avLst/>
          </a:prstGeom>
          <a:solidFill>
            <a:srgbClr val="608EC0"/>
          </a:solidFill>
          <a:ln w="349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885698" y="4797152"/>
            <a:ext cx="186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  <a:endParaRPr lang="th-TH" altLang="th-TH" sz="18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5004048" y="5744740"/>
            <a:ext cx="3626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2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u="sng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ในทุกสาขา ทั้งจาก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ใช้ในภาคอุตสาหกรรม การใช้เพื่อ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ผลิตไฟฟ้า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ใช้ในโรงแยก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ก๊าซ และการใช้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ในภาคขนส่ง (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416848" y="4822079"/>
            <a:ext cx="579579" cy="7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113258" y="4630886"/>
            <a:ext cx="3844761" cy="1870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282857" y="4671047"/>
            <a:ext cx="24359" cy="201569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244682" y="1726221"/>
            <a:ext cx="783901" cy="7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99775" y="6549094"/>
            <a:ext cx="3159586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**ไม่รวม </a:t>
            </a:r>
            <a:r>
              <a:rPr lang="en-US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  <a:endParaRPr lang="th-TH" sz="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25950" y="2559158"/>
            <a:ext cx="4438537" cy="747208"/>
            <a:chOff x="4540101" y="2550702"/>
            <a:chExt cx="4423948" cy="747208"/>
          </a:xfrm>
        </p:grpSpPr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993414" y="2882412"/>
              <a:ext cx="397063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5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5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จากช่วงการแพร่ระบาดของเชื้อ</a:t>
              </a:r>
              <a:r>
                <a:rPr lang="th-TH" altLang="th-TH" sz="1050" dirty="0" err="1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ไวรัส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โควิด-19 ทำให้ประชาชนลดการเดินทาง อีกทั้งมาตรการ </a:t>
              </a:r>
              <a:r>
                <a:rPr lang="en-US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WFH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endParaRPr lang="th-TH" altLang="th-TH" sz="105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31942" y="2573298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31054" y="2550702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25" y="4816488"/>
            <a:ext cx="859603" cy="7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7216" y="3375835"/>
            <a:ext cx="4729280" cy="1320153"/>
            <a:chOff x="4544506" y="3375835"/>
            <a:chExt cx="4729280" cy="1320153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</a:t>
              </a: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เครื่องบิน*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09290" y="3933056"/>
              <a:ext cx="1826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เนื่องจากข้อจำกัดของการอนุญาตให้ทำการบินในช่วงการแพร่ระบาดของเชื้อ</a:t>
              </a:r>
              <a:b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โควิด-19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308052"/>
              <a:chOff x="7627381" y="3476597"/>
              <a:chExt cx="1646405" cy="1308052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 smtClean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  <a:endPara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ลดลง</a:t>
                </a:r>
                <a:r>
                  <a:rPr lang="th-TH" altLang="th-TH" sz="1000" b="1" dirty="0" smtClean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 smtClean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เกือบทุกประเภท โดยเฉพาในภาคครัวเรือน และภาคขนส่ง</a:t>
                </a:r>
                <a:endPara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</a:t>
                </a:r>
                <a:r>
                  <a:rPr lang="th-TH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9.3%</a:t>
                </a:r>
                <a:endPara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 smtClean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  <a:endPara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 smtClean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จากการใช้           ในภาคขนส่งเป็นหลัก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01513" y="3681189"/>
              <a:ext cx="945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</a:t>
              </a:r>
              <a:r>
                <a:rPr lang="th-TH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11.1%</a:t>
              </a:r>
              <a:endPara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1" name="Group 100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102" name="Rectangle 10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73917" y="116632"/>
            <a:ext cx="6562579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</a:t>
            </a:r>
          </a:p>
          <a:p>
            <a:pPr>
              <a:defRPr/>
            </a:pPr>
            <a:r>
              <a:rPr lang="th-TH" sz="2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2563</a:t>
            </a:r>
          </a:p>
        </p:txBody>
      </p:sp>
      <p:pic>
        <p:nvPicPr>
          <p:cNvPr id="10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7044648" y="6669686"/>
            <a:ext cx="17183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ธ.ค. เป็นข้อมูลเบื้องต้น</a:t>
            </a:r>
          </a:p>
        </p:txBody>
      </p:sp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1229641" y="4772965"/>
            <a:ext cx="149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8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</a:t>
            </a:r>
            <a:r>
              <a:rPr lang="th-TH" altLang="th-TH" sz="18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า</a:t>
            </a:r>
          </a:p>
        </p:txBody>
      </p: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971600" y="1196752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  <a:endParaRPr lang="th-TH" altLang="th-TH" sz="155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65933" y="1193737"/>
            <a:ext cx="3292086" cy="41099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1204019" y="1252853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</a:t>
            </a:r>
            <a:endParaRPr lang="th-TH" altLang="th-TH" sz="1600" b="1" dirty="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38" name="Picture 20" descr="D:\7. Infographic EPPO\Picture icon\Color Icon_Stat_2017\EPPO ICON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59" y="1052736"/>
            <a:ext cx="998603" cy="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4238475" y="1031351"/>
            <a:ext cx="577636" cy="577636"/>
            <a:chOff x="35496" y="4065955"/>
            <a:chExt cx="577636" cy="577636"/>
          </a:xfrm>
        </p:grpSpPr>
        <p:sp>
          <p:nvSpPr>
            <p:cNvPr id="140" name="Oval 139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106589" y="1766848"/>
            <a:ext cx="410189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</a:pPr>
            <a:r>
              <a:rPr lang="th-TH" altLang="th-TH" sz="24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2,</a:t>
            </a:r>
            <a:r>
              <a:rPr lang="en-US" altLang="th-TH" sz="24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511</a:t>
            </a:r>
            <a:r>
              <a:rPr lang="th-TH" altLang="th-TH" sz="24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r>
              <a:rPr lang="en-US" altLang="th-TH" sz="1200" b="1" baseline="30000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*</a:t>
            </a:r>
            <a:r>
              <a:rPr lang="en-US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 smtClean="0">
              <a:solidFill>
                <a:srgbClr val="000099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ลดลงตามสภาวะเศรษฐกิจของประเทศที่ถดถอย</a:t>
            </a:r>
            <a:b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จากผลกระทบของ</a:t>
            </a:r>
            <a:r>
              <a:rPr lang="th-TH" sz="1200" b="1" dirty="0" err="1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ไวรัส</a:t>
            </a:r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โควิด-19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ทั้งในส่วนของการใช้น้ำมันและก๊าซธรรมชาติ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ในขณะที่การใช้ถ่านหิน/ลิกไนต์ พลังงานทดแทน 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และไฟฟ้านำเข้าเพิ่มขึ้น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1016945" y="3483818"/>
            <a:ext cx="2071316" cy="8725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150" name="Text Box 3"/>
          <p:cNvSpPr txBox="1">
            <a:spLocks noChangeArrowheads="1"/>
          </p:cNvSpPr>
          <p:nvPr/>
        </p:nvSpPr>
        <p:spPr bwMode="auto">
          <a:xfrm>
            <a:off x="1674776" y="3645024"/>
            <a:ext cx="1256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5.8%</a:t>
            </a:r>
            <a:endParaRPr lang="th-TH" altLang="th-TH" sz="24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199888" y="3717032"/>
            <a:ext cx="474888" cy="3694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     </a:t>
            </a: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697820" y="1641183"/>
            <a:ext cx="1133285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 Box 3"/>
          <p:cNvSpPr txBox="1">
            <a:spLocks noChangeArrowheads="1"/>
          </p:cNvSpPr>
          <p:nvPr/>
        </p:nvSpPr>
        <p:spPr bwMode="auto">
          <a:xfrm>
            <a:off x="7959772" y="1700808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11.5%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3" name="Down Arrow 152"/>
          <p:cNvSpPr/>
          <p:nvPr/>
        </p:nvSpPr>
        <p:spPr>
          <a:xfrm>
            <a:off x="7769604" y="1735594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970708" y="2558787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กลุ่มเบนซิน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62622" y="2550509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1.2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9755" y="3643072"/>
            <a:ext cx="955838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61.8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7" name="Text Box 3"/>
          <p:cNvSpPr txBox="1">
            <a:spLocks noChangeArrowheads="1"/>
          </p:cNvSpPr>
          <p:nvPr/>
        </p:nvSpPr>
        <p:spPr bwMode="auto">
          <a:xfrm>
            <a:off x="6660232" y="2575937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กลุ่มดีเซล</a:t>
            </a:r>
            <a:r>
              <a:rPr lang="en-US" altLang="th-TH" sz="1200" b="1" dirty="0" smtClean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432586" y="2565207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2.6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%</a:t>
            </a:r>
            <a:endParaRPr lang="th-TH" sz="12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1290579" y="5125377"/>
            <a:ext cx="1337861" cy="5469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 Box 3"/>
          <p:cNvSpPr txBox="1">
            <a:spLocks noChangeArrowheads="1"/>
          </p:cNvSpPr>
          <p:nvPr/>
        </p:nvSpPr>
        <p:spPr bwMode="auto">
          <a:xfrm>
            <a:off x="1663429" y="5241386"/>
            <a:ext cx="8838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2.9%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1" name="Down Arrow 160"/>
          <p:cNvSpPr/>
          <p:nvPr/>
        </p:nvSpPr>
        <p:spPr>
          <a:xfrm>
            <a:off x="1374405" y="5247281"/>
            <a:ext cx="320390" cy="339946"/>
          </a:xfrm>
          <a:prstGeom prst="downArrow">
            <a:avLst>
              <a:gd name="adj1" fmla="val 50000"/>
              <a:gd name="adj2" fmla="val 654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6012160" y="5157192"/>
            <a:ext cx="1238612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 Box 3"/>
          <p:cNvSpPr txBox="1">
            <a:spLocks noChangeArrowheads="1"/>
          </p:cNvSpPr>
          <p:nvPr/>
        </p:nvSpPr>
        <p:spPr bwMode="auto">
          <a:xfrm>
            <a:off x="6300192" y="5229200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6.6%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64" name="Down Arrow 163"/>
          <p:cNvSpPr/>
          <p:nvPr/>
        </p:nvSpPr>
        <p:spPr>
          <a:xfrm>
            <a:off x="6080683" y="5216266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274630" y="1128779"/>
            <a:ext cx="577636" cy="577636"/>
            <a:chOff x="35496" y="4149080"/>
            <a:chExt cx="577636" cy="577636"/>
          </a:xfrm>
        </p:grpSpPr>
        <p:sp>
          <p:nvSpPr>
            <p:cNvPr id="109" name="Oval 108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0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Straight Connector 117"/>
          <p:cNvCxnSpPr/>
          <p:nvPr/>
        </p:nvCxnSpPr>
        <p:spPr>
          <a:xfrm>
            <a:off x="4699484" y="4671047"/>
            <a:ext cx="3844761" cy="1870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46596"/>
              </p:ext>
            </p:extLst>
          </p:nvPr>
        </p:nvGraphicFramePr>
        <p:xfrm>
          <a:off x="539552" y="1340768"/>
          <a:ext cx="8424935" cy="4968552"/>
        </p:xfrm>
        <a:graphic>
          <a:graphicData uri="http://schemas.openxmlformats.org/drawingml/2006/table">
            <a:tbl>
              <a:tblPr/>
              <a:tblGrid>
                <a:gridCol w="340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008"/>
              </a:tblGrid>
              <a:tr h="689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2,625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,665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2,511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746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505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495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521</a:t>
                      </a:r>
                      <a:endParaRPr lang="th-TH" sz="15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endParaRPr lang="th-TH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-0.4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0.5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-5.8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-11.8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-0.7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-1.3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-6.6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-0.1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พลังงานทดแทน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-6.4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-1.9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24.9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-7.0</a:t>
                      </a:r>
                      <a:endParaRPr lang="th-TH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99792" y="200025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1800" y="260648"/>
            <a:ext cx="340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การใช้พลังงานขั้นต้น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032991"/>
            <a:ext cx="322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15124" y="85617"/>
            <a:ext cx="1278206" cy="1033022"/>
            <a:chOff x="555327" y="3806251"/>
            <a:chExt cx="490060" cy="451784"/>
          </a:xfrm>
        </p:grpSpPr>
        <p:pic>
          <p:nvPicPr>
            <p:cNvPr id="18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83498" y="3806251"/>
              <a:ext cx="261889" cy="39008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886361"/>
              <a:ext cx="340625" cy="37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7884368" y="1970903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Oval 62"/>
          <p:cNvSpPr>
            <a:spLocks noChangeArrowheads="1"/>
          </p:cNvSpPr>
          <p:nvPr/>
        </p:nvSpPr>
        <p:spPr bwMode="auto">
          <a:xfrm>
            <a:off x="7884368" y="4077072"/>
            <a:ext cx="936104" cy="449985"/>
          </a:xfrm>
          <a:prstGeom prst="ellipse">
            <a:avLst/>
          </a:prstGeom>
          <a:noFill/>
          <a:ln w="34925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6453336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84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03848" y="272033"/>
            <a:ext cx="3960439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19872" y="3582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การใช้น้ำมันสำเร็จรูป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6854" y="107015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6186036"/>
            <a:ext cx="669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น้ำมันเครื่องบินและ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น้ำมันก๊าด   </a:t>
            </a:r>
          </a:p>
          <a:p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**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ไม่รวมการใช้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stocks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ในปิโตรเคมี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83127"/>
              </p:ext>
            </p:extLst>
          </p:nvPr>
        </p:nvGraphicFramePr>
        <p:xfrm>
          <a:off x="384550" y="1432026"/>
          <a:ext cx="8219900" cy="4682548"/>
        </p:xfrm>
        <a:graphic>
          <a:graphicData uri="http://schemas.openxmlformats.org/drawingml/2006/table">
            <a:tbl>
              <a:tblPr/>
              <a:tblGrid>
                <a:gridCol w="3156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943"/>
              </a:tblGrid>
              <a:tr h="6641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-11.5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-1.2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-2.6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-61.8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-11.1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-9.3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05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270109" y="10891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7452320" y="2132856"/>
            <a:ext cx="1051286" cy="405318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4400" b="1" smtClean="0">
              <a:solidFill>
                <a:srgbClr val="FFCF01"/>
              </a:solidFill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596390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4898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 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LPG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โพรเพนและบิวเทน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17700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90601"/>
              </p:ext>
            </p:extLst>
          </p:nvPr>
        </p:nvGraphicFramePr>
        <p:xfrm>
          <a:off x="611560" y="1484788"/>
          <a:ext cx="8352928" cy="4711185"/>
        </p:xfrm>
        <a:graphic>
          <a:graphicData uri="http://schemas.openxmlformats.org/drawingml/2006/table">
            <a:tbl>
              <a:tblPr/>
              <a:tblGrid>
                <a:gridCol w="3249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8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9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4913"/>
              </a:tblGrid>
              <a:tr h="7087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6,338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5,724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2,151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2,164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2,029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687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608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1,170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754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2,070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2,497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2,217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</a:rPr>
                        <a:t>3.3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4.4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-12.7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-4.5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อุตสาหกรรม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6.5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5.7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-7.9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รถยนต์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-10.0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-11.3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-12.6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-26.3</a:t>
                      </a:r>
                      <a:endParaRPr lang="en-US" sz="1500" b="1" i="0" u="none" strike="noStrike" kern="1200" dirty="0">
                        <a:solidFill>
                          <a:srgbClr val="FF33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14.3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20.6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-17.7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/>
                        </a:rPr>
                        <a:t>8.9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-31.8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-43.8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103.2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72200" y="252170"/>
            <a:ext cx="549790" cy="725990"/>
            <a:chOff x="493818" y="5903550"/>
            <a:chExt cx="549790" cy="725990"/>
          </a:xfrm>
        </p:grpSpPr>
        <p:pic>
          <p:nvPicPr>
            <p:cNvPr id="13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schemeClr val="bg1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 bwMode="auto">
          <a:xfrm>
            <a:off x="7801998" y="2184132"/>
            <a:ext cx="1051286" cy="405318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4400" b="1" smtClean="0">
              <a:solidFill>
                <a:srgbClr val="FFCF0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54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การใช้ก๊าซธรรมชาติรายสาขา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894" y="117700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ล้านลูกบาศก์ฟุต/วัน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94794"/>
              </p:ext>
            </p:extLst>
          </p:nvPr>
        </p:nvGraphicFramePr>
        <p:xfrm>
          <a:off x="323529" y="1484788"/>
          <a:ext cx="8529754" cy="4896536"/>
        </p:xfrm>
        <a:graphic>
          <a:graphicData uri="http://schemas.openxmlformats.org/drawingml/2006/table">
            <a:tbl>
              <a:tblPr/>
              <a:tblGrid>
                <a:gridCol w="26001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6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624"/>
                <a:gridCol w="1176624"/>
              </a:tblGrid>
              <a:tr h="95849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 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4,676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358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2,719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2,681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595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718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015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908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220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138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23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b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-0.1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-8.2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-6.9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-5.2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-10.3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-12.9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-9.5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h-TH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-28.5</a:t>
                      </a:r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58" y="292762"/>
            <a:ext cx="1290631" cy="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551766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35226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Rectangle 4"/>
          <p:cNvSpPr>
            <a:spLocks noChangeArrowheads="1"/>
          </p:cNvSpPr>
          <p:nvPr/>
        </p:nvSpPr>
        <p:spPr bwMode="auto">
          <a:xfrm>
            <a:off x="6172245" y="1228118"/>
            <a:ext cx="2504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altLang="th-TH" sz="1400" dirty="0"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dirty="0">
                <a:latin typeface="Tahoma" pitchFamily="34" charset="0"/>
                <a:cs typeface="Tahoma" pitchFamily="34" charset="0"/>
              </a:rPr>
              <a:t>พันตันเทียบเท่าน้ำมันดิบ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800" y="188913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การใช้ลิกไนต์/ถ่าน</a:t>
            </a:r>
            <a:r>
              <a:rPr lang="th-TH" sz="2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หิน</a:t>
            </a:r>
            <a:endParaRPr lang="th-TH" sz="2800" b="1" dirty="0">
              <a:solidFill>
                <a:schemeClr val="bg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80942"/>
              </p:ext>
            </p:extLst>
          </p:nvPr>
        </p:nvGraphicFramePr>
        <p:xfrm>
          <a:off x="251521" y="1566677"/>
          <a:ext cx="8424934" cy="4454609"/>
        </p:xfrm>
        <a:graphic>
          <a:graphicData uri="http://schemas.openxmlformats.org/drawingml/2006/table">
            <a:tbl>
              <a:tblPr/>
              <a:tblGrid>
                <a:gridCol w="2998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1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4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6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ปริมาณ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เปลี่ยนแปลง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สัดส่วน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</a:t>
                      </a: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ต้องการใช้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17,090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การใช้ลิกไนต์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ผลิต</a:t>
                      </a:r>
                      <a:r>
                        <a:rPr lang="th-TH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กระแสไฟฟ้า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การใช้ถ่านหิน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15,454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13,725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 </a:t>
                      </a:r>
                      <a:r>
                        <a:rPr lang="th-TH" sz="15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ผลิตกระแสไฟฟ้า </a:t>
                      </a:r>
                      <a:r>
                        <a:rPr lang="en-US" sz="14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(IPP/SPP)</a:t>
                      </a:r>
                      <a:endParaRPr lang="en-US" sz="1400" b="1" spc="-2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098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10,083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8,627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</a:t>
                      </a:r>
                      <a:endParaRPr lang="th-TH" sz="1500" b="1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1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9" y="233352"/>
            <a:ext cx="1439846" cy="7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165304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4174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1900</Words>
  <Application>Microsoft Office PowerPoint</Application>
  <PresentationFormat>On-screen Show (4:3)</PresentationFormat>
  <Paragraphs>749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Bubpha Kunathai</cp:lastModifiedBy>
  <cp:revision>710</cp:revision>
  <cp:lastPrinted>2021-01-04T09:36:31Z</cp:lastPrinted>
  <dcterms:created xsi:type="dcterms:W3CDTF">2014-05-20T10:47:17Z</dcterms:created>
  <dcterms:modified xsi:type="dcterms:W3CDTF">2021-01-19T02:47:02Z</dcterms:modified>
</cp:coreProperties>
</file>