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8"/>
  </p:notesMasterIdLst>
  <p:handoutMasterIdLst>
    <p:handoutMasterId r:id="rId19"/>
  </p:handoutMasterIdLst>
  <p:sldIdLst>
    <p:sldId id="297" r:id="rId3"/>
    <p:sldId id="283" r:id="rId4"/>
    <p:sldId id="257" r:id="rId5"/>
    <p:sldId id="355" r:id="rId6"/>
    <p:sldId id="262" r:id="rId7"/>
    <p:sldId id="298" r:id="rId8"/>
    <p:sldId id="350" r:id="rId9"/>
    <p:sldId id="335" r:id="rId10"/>
    <p:sldId id="358" r:id="rId11"/>
    <p:sldId id="293" r:id="rId12"/>
    <p:sldId id="352" r:id="rId13"/>
    <p:sldId id="291" r:id="rId14"/>
    <p:sldId id="367" r:id="rId15"/>
    <p:sldId id="368" r:id="rId16"/>
    <p:sldId id="292" r:id="rId1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47710"/>
    <a:srgbClr val="0000FF"/>
    <a:srgbClr val="663300"/>
    <a:srgbClr val="000099"/>
    <a:srgbClr val="000066"/>
    <a:srgbClr val="003300"/>
    <a:srgbClr val="6E663E"/>
    <a:srgbClr val="60593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59613" autoAdjust="0"/>
  </p:normalViewPr>
  <p:slideViewPr>
    <p:cSldViewPr>
      <p:cViewPr>
        <p:scale>
          <a:sx n="75" d="100"/>
          <a:sy n="75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10774809240197E-2"/>
          <c:y val="2.6439801035752362E-2"/>
          <c:w val="0.81601782571662729"/>
          <c:h val="0.846120167934557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น้ำมัน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circle"/>
            <c:size val="9"/>
            <c:spPr>
              <a:solidFill>
                <a:srgbClr val="F47710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2562*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763.20799999999997</c:v>
                </c:pt>
                <c:pt idx="1">
                  <c:v>795.62400000000002</c:v>
                </c:pt>
                <c:pt idx="2">
                  <c:v>814.86500000000001</c:v>
                </c:pt>
                <c:pt idx="3">
                  <c:v>830.76700000000005</c:v>
                </c:pt>
                <c:pt idx="4">
                  <c:v>844.41639061984858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ก๊าซธรรมชาติ</c:v>
                </c:pt>
              </c:strCache>
            </c:strRef>
          </c:tx>
          <c:spPr>
            <a:ln w="41275">
              <a:solidFill>
                <a:srgbClr val="0070C0"/>
              </a:solidFill>
            </a:ln>
          </c:spPr>
          <c:marker>
            <c:symbol val="circle"/>
            <c:size val="9"/>
            <c:spPr>
              <a:solidFill>
                <a:srgbClr val="0070C0"/>
              </a:solidFill>
              <a:ln w="25400">
                <a:solidFill>
                  <a:srgbClr val="0070C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2562*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176.178</c:v>
                </c:pt>
                <c:pt idx="1">
                  <c:v>175.11600000000001</c:v>
                </c:pt>
                <c:pt idx="2">
                  <c:v>172.88300000000001</c:v>
                </c:pt>
                <c:pt idx="3">
                  <c:v>174.83</c:v>
                </c:pt>
                <c:pt idx="4">
                  <c:v>168.74048190995615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ถ่านหิน</c:v>
                </c:pt>
              </c:strCache>
            </c:strRef>
          </c:tx>
          <c:spPr>
            <a:ln w="41275">
              <a:solidFill>
                <a:srgbClr val="FF0000"/>
              </a:solidFill>
              <a:prstDash val="sysDash"/>
            </a:ln>
          </c:spPr>
          <c:marker>
            <c:symbol val="circle"/>
            <c:size val="9"/>
            <c:spPr>
              <a:solidFill>
                <a:srgbClr val="FF0000"/>
              </a:solidFill>
              <a:ln w="25400">
                <a:solidFill>
                  <a:srgbClr val="FF781D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2562*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171.637</c:v>
                </c:pt>
                <c:pt idx="1">
                  <c:v>167.23699999999999</c:v>
                </c:pt>
                <c:pt idx="2">
                  <c:v>179.517</c:v>
                </c:pt>
                <c:pt idx="3">
                  <c:v>188.04300000000001</c:v>
                </c:pt>
                <c:pt idx="4">
                  <c:v>178.68815670926352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ลิกไนต์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2562*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5.4080000000000004</c:v>
                </c:pt>
                <c:pt idx="1">
                  <c:v>4.67</c:v>
                </c:pt>
                <c:pt idx="2">
                  <c:v>3.4119999999999999</c:v>
                </c:pt>
                <c:pt idx="3">
                  <c:v>3.65</c:v>
                </c:pt>
                <c:pt idx="4">
                  <c:v>3.0827861921032746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พลังน้ำ/ไฟฟ้านำเข้า</c:v>
                </c:pt>
              </c:strCache>
            </c:strRef>
          </c:tx>
          <c:spPr>
            <a:ln w="41275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2562*</c:v>
                </c:pt>
              </c:strCache>
            </c:strRef>
          </c:cat>
          <c:val>
            <c:numRef>
              <c:f>Sheet1!$F$2:$F$6</c:f>
              <c:numCache>
                <c:formatCode>#,##0</c:formatCode>
                <c:ptCount val="5"/>
                <c:pt idx="0">
                  <c:v>301.85899999999998</c:v>
                </c:pt>
                <c:pt idx="1">
                  <c:v>315.38200000000001</c:v>
                </c:pt>
                <c:pt idx="2">
                  <c:v>321.32100000000003</c:v>
                </c:pt>
                <c:pt idx="3">
                  <c:v>323.22699999999998</c:v>
                </c:pt>
                <c:pt idx="4">
                  <c:v>331.44327710068012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พลังงานทดแทน</c:v>
                </c:pt>
              </c:strCache>
            </c:strRef>
          </c:tx>
          <c:spPr>
            <a:ln w="41275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2562*</c:v>
                </c:pt>
              </c:strCache>
            </c:strRef>
          </c:cat>
          <c:val>
            <c:numRef>
              <c:f>Sheet1!$G$2:$G$6</c:f>
              <c:numCache>
                <c:formatCode>#,##0</c:formatCode>
                <c:ptCount val="5"/>
                <c:pt idx="0">
                  <c:v>281.26336925223717</c:v>
                </c:pt>
                <c:pt idx="1">
                  <c:v>253.13102114151968</c:v>
                </c:pt>
                <c:pt idx="2">
                  <c:v>253.23120756641543</c:v>
                </c:pt>
                <c:pt idx="3">
                  <c:v>263.08955177615405</c:v>
                </c:pt>
                <c:pt idx="4">
                  <c:v>270.34304893860394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5808"/>
        <c:axId val="7657728"/>
      </c:lineChart>
      <c:catAx>
        <c:axId val="765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7657728"/>
        <c:crosses val="autoZero"/>
        <c:auto val="1"/>
        <c:lblAlgn val="ctr"/>
        <c:lblOffset val="100"/>
        <c:noMultiLvlLbl val="0"/>
      </c:catAx>
      <c:valAx>
        <c:axId val="7657728"/>
        <c:scaling>
          <c:orientation val="minMax"/>
          <c:max val="9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th-TH"/>
          </a:p>
        </c:txPr>
        <c:crossAx val="765580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</a:t>
            </a:r>
            <a:r>
              <a:rPr lang="th-TH" sz="1200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983001888679034"/>
          <c:y val="0.1680198009098357"/>
          <c:w val="0.7637792770500248"/>
          <c:h val="0.6471018335142581"/>
        </c:manualLayout>
      </c:layout>
      <c:lineChart>
        <c:grouping val="standard"/>
        <c:varyColors val="0"/>
        <c:ser>
          <c:idx val="0"/>
          <c:order val="0"/>
          <c:spPr>
            <a:ln w="50800">
              <a:solidFill>
                <a:srgbClr val="008000"/>
              </a:solidFill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4925">
                <a:solidFill>
                  <a:srgbClr val="008000"/>
                </a:solidFill>
              </a:ln>
            </c:spPr>
          </c:marker>
          <c:cat>
            <c:strRef>
              <c:f>Sheet1!$A$42:$A$49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Sheet1!$B$42:$B$49</c:f>
              <c:numCache>
                <c:formatCode>0.00</c:formatCode>
                <c:ptCount val="8"/>
                <c:pt idx="0">
                  <c:v>520</c:v>
                </c:pt>
                <c:pt idx="1">
                  <c:v>515</c:v>
                </c:pt>
                <c:pt idx="2">
                  <c:v>542</c:v>
                </c:pt>
                <c:pt idx="3">
                  <c:v>398</c:v>
                </c:pt>
                <c:pt idx="4">
                  <c:v>275</c:v>
                </c:pt>
                <c:pt idx="5">
                  <c:v>292</c:v>
                </c:pt>
                <c:pt idx="6">
                  <c:v>339</c:v>
                </c:pt>
                <c:pt idx="7">
                  <c:v>345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566912"/>
        <c:axId val="162568832"/>
      </c:lineChart>
      <c:catAx>
        <c:axId val="162566912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62568832"/>
        <c:crossesAt val="0"/>
        <c:auto val="1"/>
        <c:lblAlgn val="ctr"/>
        <c:lblOffset val="100"/>
        <c:tickLblSkip val="1"/>
        <c:noMultiLvlLbl val="0"/>
      </c:catAx>
      <c:valAx>
        <c:axId val="1625688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en-US" sz="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Baht/MMBTU</a:t>
                </a:r>
                <a:endParaRPr lang="en-US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6.4134288109401985E-2"/>
              <c:y val="5.1255556033456308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th-TH"/>
          </a:p>
        </c:txPr>
        <c:crossAx val="162566912"/>
        <c:crosses val="autoZero"/>
        <c:crossBetween val="midCat"/>
      </c:valAx>
      <c:spPr>
        <a:noFill/>
        <a:ln w="24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8" b="0" i="0" u="none" strike="noStrike" baseline="0">
          <a:solidFill>
            <a:srgbClr val="000000"/>
          </a:solidFill>
          <a:latin typeface="Angsana New"/>
          <a:ea typeface="Angsana New"/>
          <a:cs typeface="Angsana New"/>
        </a:defRPr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'[PEAK59-60.xlsx]Sheet1'!$C$2</c:f>
              <c:strCache>
                <c:ptCount val="1"/>
                <c:pt idx="0">
                  <c:v>EGAT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'[PEAK59-60.xlsx]Sheet1'!$B$3:$B$98</c:f>
              <c:numCache>
                <c:formatCode>h:mm</c:formatCode>
                <c:ptCount val="96"/>
                <c:pt idx="0">
                  <c:v>0</c:v>
                </c:pt>
                <c:pt idx="1">
                  <c:v>1.0416666666666666E-2</c:v>
                </c:pt>
                <c:pt idx="2">
                  <c:v>2.0833333333333301E-2</c:v>
                </c:pt>
                <c:pt idx="3">
                  <c:v>3.125E-2</c:v>
                </c:pt>
                <c:pt idx="4">
                  <c:v>4.1666666666666699E-2</c:v>
                </c:pt>
                <c:pt idx="5">
                  <c:v>5.2083333333333301E-2</c:v>
                </c:pt>
                <c:pt idx="6">
                  <c:v>6.25E-2</c:v>
                </c:pt>
                <c:pt idx="7">
                  <c:v>7.2916666666666699E-2</c:v>
                </c:pt>
                <c:pt idx="8">
                  <c:v>8.3333333333333301E-2</c:v>
                </c:pt>
                <c:pt idx="9">
                  <c:v>9.375E-2</c:v>
                </c:pt>
                <c:pt idx="10">
                  <c:v>0.104166666666667</c:v>
                </c:pt>
                <c:pt idx="11">
                  <c:v>0.114583333333333</c:v>
                </c:pt>
                <c:pt idx="12">
                  <c:v>0.125</c:v>
                </c:pt>
                <c:pt idx="13">
                  <c:v>0.13541666666666699</c:v>
                </c:pt>
                <c:pt idx="14">
                  <c:v>0.14583333333333301</c:v>
                </c:pt>
                <c:pt idx="15">
                  <c:v>0.15625</c:v>
                </c:pt>
                <c:pt idx="16">
                  <c:v>0.16666666666666699</c:v>
                </c:pt>
                <c:pt idx="17">
                  <c:v>0.17708333333333301</c:v>
                </c:pt>
                <c:pt idx="18">
                  <c:v>0.1875</c:v>
                </c:pt>
                <c:pt idx="19">
                  <c:v>0.19791666666666699</c:v>
                </c:pt>
                <c:pt idx="20">
                  <c:v>0.20833333333333301</c:v>
                </c:pt>
                <c:pt idx="21">
                  <c:v>0.21875</c:v>
                </c:pt>
                <c:pt idx="22">
                  <c:v>0.22916666666666699</c:v>
                </c:pt>
                <c:pt idx="23">
                  <c:v>0.23958333333333301</c:v>
                </c:pt>
                <c:pt idx="24">
                  <c:v>0.25</c:v>
                </c:pt>
                <c:pt idx="25">
                  <c:v>0.26041666666666702</c:v>
                </c:pt>
                <c:pt idx="26">
                  <c:v>0.27083333333333298</c:v>
                </c:pt>
                <c:pt idx="27">
                  <c:v>0.28125</c:v>
                </c:pt>
                <c:pt idx="28">
                  <c:v>0.29166666666666702</c:v>
                </c:pt>
                <c:pt idx="29">
                  <c:v>0.30208333333333298</c:v>
                </c:pt>
                <c:pt idx="30">
                  <c:v>0.3125</c:v>
                </c:pt>
                <c:pt idx="31">
                  <c:v>0.32291666666666702</c:v>
                </c:pt>
                <c:pt idx="32">
                  <c:v>0.33333333333333298</c:v>
                </c:pt>
                <c:pt idx="33">
                  <c:v>0.34375</c:v>
                </c:pt>
                <c:pt idx="34">
                  <c:v>0.35416666666666702</c:v>
                </c:pt>
                <c:pt idx="35">
                  <c:v>0.36458333333333298</c:v>
                </c:pt>
                <c:pt idx="36">
                  <c:v>0.375</c:v>
                </c:pt>
                <c:pt idx="37">
                  <c:v>0.38541666666666702</c:v>
                </c:pt>
                <c:pt idx="38">
                  <c:v>0.39583333333333298</c:v>
                </c:pt>
                <c:pt idx="39">
                  <c:v>0.40625</c:v>
                </c:pt>
                <c:pt idx="40">
                  <c:v>0.41666666666666702</c:v>
                </c:pt>
                <c:pt idx="41">
                  <c:v>0.42708333333333298</c:v>
                </c:pt>
                <c:pt idx="42">
                  <c:v>0.4375</c:v>
                </c:pt>
                <c:pt idx="43">
                  <c:v>0.44791666666666702</c:v>
                </c:pt>
                <c:pt idx="44">
                  <c:v>0.45833333333333298</c:v>
                </c:pt>
                <c:pt idx="45">
                  <c:v>0.46875</c:v>
                </c:pt>
                <c:pt idx="46">
                  <c:v>0.47916666666666702</c:v>
                </c:pt>
                <c:pt idx="47">
                  <c:v>0.48958333333333298</c:v>
                </c:pt>
                <c:pt idx="48">
                  <c:v>0.5</c:v>
                </c:pt>
                <c:pt idx="49">
                  <c:v>0.51041666666666696</c:v>
                </c:pt>
                <c:pt idx="50">
                  <c:v>0.52083333333333304</c:v>
                </c:pt>
                <c:pt idx="51">
                  <c:v>0.53125</c:v>
                </c:pt>
                <c:pt idx="52">
                  <c:v>0.54166666666666696</c:v>
                </c:pt>
                <c:pt idx="53">
                  <c:v>0.55208333333333304</c:v>
                </c:pt>
                <c:pt idx="54">
                  <c:v>0.5625</c:v>
                </c:pt>
                <c:pt idx="55">
                  <c:v>0.57291666666666696</c:v>
                </c:pt>
                <c:pt idx="56">
                  <c:v>0.58333333333333304</c:v>
                </c:pt>
                <c:pt idx="57">
                  <c:v>0.59375</c:v>
                </c:pt>
                <c:pt idx="58">
                  <c:v>0.60416666666666696</c:v>
                </c:pt>
                <c:pt idx="59">
                  <c:v>0.61458333333333304</c:v>
                </c:pt>
                <c:pt idx="60">
                  <c:v>0.625</c:v>
                </c:pt>
                <c:pt idx="61">
                  <c:v>0.63541666666666696</c:v>
                </c:pt>
                <c:pt idx="62">
                  <c:v>0.64583333333333304</c:v>
                </c:pt>
                <c:pt idx="63">
                  <c:v>0.65625</c:v>
                </c:pt>
                <c:pt idx="64">
                  <c:v>0.66666666666666696</c:v>
                </c:pt>
                <c:pt idx="65">
                  <c:v>0.67708333333333304</c:v>
                </c:pt>
                <c:pt idx="66">
                  <c:v>0.6875</c:v>
                </c:pt>
                <c:pt idx="67">
                  <c:v>0.69791666666666696</c:v>
                </c:pt>
                <c:pt idx="68">
                  <c:v>0.70833333333333304</c:v>
                </c:pt>
                <c:pt idx="69">
                  <c:v>0.71875</c:v>
                </c:pt>
                <c:pt idx="70">
                  <c:v>0.72916666666666696</c:v>
                </c:pt>
                <c:pt idx="71">
                  <c:v>0.73958333333333304</c:v>
                </c:pt>
                <c:pt idx="72">
                  <c:v>0.75</c:v>
                </c:pt>
                <c:pt idx="73">
                  <c:v>0.76041666666666696</c:v>
                </c:pt>
                <c:pt idx="74">
                  <c:v>0.77083333333333304</c:v>
                </c:pt>
                <c:pt idx="75">
                  <c:v>0.78125</c:v>
                </c:pt>
                <c:pt idx="76">
                  <c:v>0.79166666666666696</c:v>
                </c:pt>
                <c:pt idx="77">
                  <c:v>0.80208333333333304</c:v>
                </c:pt>
                <c:pt idx="78">
                  <c:v>0.8125</c:v>
                </c:pt>
                <c:pt idx="79">
                  <c:v>0.82291666666666696</c:v>
                </c:pt>
                <c:pt idx="80">
                  <c:v>0.83333333333333304</c:v>
                </c:pt>
                <c:pt idx="81">
                  <c:v>0.84375</c:v>
                </c:pt>
                <c:pt idx="82">
                  <c:v>0.85416666666666696</c:v>
                </c:pt>
                <c:pt idx="83">
                  <c:v>0.86458333333333304</c:v>
                </c:pt>
                <c:pt idx="84">
                  <c:v>0.875</c:v>
                </c:pt>
                <c:pt idx="85">
                  <c:v>0.88541666666666696</c:v>
                </c:pt>
                <c:pt idx="86">
                  <c:v>0.89583333333333304</c:v>
                </c:pt>
                <c:pt idx="87">
                  <c:v>0.90625</c:v>
                </c:pt>
                <c:pt idx="88">
                  <c:v>0.91666666666666696</c:v>
                </c:pt>
                <c:pt idx="89">
                  <c:v>0.92708333333333304</c:v>
                </c:pt>
                <c:pt idx="90">
                  <c:v>0.9375</c:v>
                </c:pt>
                <c:pt idx="91">
                  <c:v>0.94791666666666696</c:v>
                </c:pt>
                <c:pt idx="92">
                  <c:v>0.95833333333333304</c:v>
                </c:pt>
                <c:pt idx="93">
                  <c:v>0.96875</c:v>
                </c:pt>
                <c:pt idx="94">
                  <c:v>0.97916666666666696</c:v>
                </c:pt>
                <c:pt idx="95">
                  <c:v>0.98958333333333304</c:v>
                </c:pt>
              </c:numCache>
            </c:numRef>
          </c:cat>
          <c:val>
            <c:numRef>
              <c:f>'[PEAK59-60.xlsx]Sheet1'!$C$3:$C$98</c:f>
              <c:numCache>
                <c:formatCode>#,##0_);\(#,##0\)</c:formatCode>
                <c:ptCount val="96"/>
                <c:pt idx="0">
                  <c:v>25608.6001</c:v>
                </c:pt>
                <c:pt idx="1">
                  <c:v>25332.90049</c:v>
                </c:pt>
                <c:pt idx="2">
                  <c:v>25107.599979999999</c:v>
                </c:pt>
                <c:pt idx="3">
                  <c:v>24912.80039</c:v>
                </c:pt>
                <c:pt idx="4">
                  <c:v>24797.399290000001</c:v>
                </c:pt>
                <c:pt idx="5">
                  <c:v>24789.39889</c:v>
                </c:pt>
                <c:pt idx="6">
                  <c:v>24375.499800000001</c:v>
                </c:pt>
                <c:pt idx="7">
                  <c:v>24274.200199999999</c:v>
                </c:pt>
                <c:pt idx="8">
                  <c:v>24157.199100000002</c:v>
                </c:pt>
                <c:pt idx="9">
                  <c:v>23881.298999999999</c:v>
                </c:pt>
                <c:pt idx="10">
                  <c:v>23553.49901</c:v>
                </c:pt>
                <c:pt idx="11">
                  <c:v>23549.2994</c:v>
                </c:pt>
                <c:pt idx="12">
                  <c:v>23300.2984</c:v>
                </c:pt>
                <c:pt idx="13">
                  <c:v>22918.100699999999</c:v>
                </c:pt>
                <c:pt idx="14">
                  <c:v>22750.500800000002</c:v>
                </c:pt>
                <c:pt idx="15">
                  <c:v>22785.299900000002</c:v>
                </c:pt>
                <c:pt idx="16">
                  <c:v>22705.899300000001</c:v>
                </c:pt>
                <c:pt idx="17">
                  <c:v>22529.1993</c:v>
                </c:pt>
                <c:pt idx="18">
                  <c:v>22676.299500000001</c:v>
                </c:pt>
                <c:pt idx="19">
                  <c:v>22717.3</c:v>
                </c:pt>
                <c:pt idx="20">
                  <c:v>22819.600399999999</c:v>
                </c:pt>
                <c:pt idx="21">
                  <c:v>22997.8995</c:v>
                </c:pt>
                <c:pt idx="22">
                  <c:v>23176.1999</c:v>
                </c:pt>
                <c:pt idx="23">
                  <c:v>23397.299101000001</c:v>
                </c:pt>
                <c:pt idx="24">
                  <c:v>23181.799599999998</c:v>
                </c:pt>
                <c:pt idx="25">
                  <c:v>22536.699700000001</c:v>
                </c:pt>
                <c:pt idx="26">
                  <c:v>22160.200789999999</c:v>
                </c:pt>
                <c:pt idx="27">
                  <c:v>22025.998909999998</c:v>
                </c:pt>
                <c:pt idx="28">
                  <c:v>22127.599699999999</c:v>
                </c:pt>
                <c:pt idx="29">
                  <c:v>22333.399590000001</c:v>
                </c:pt>
                <c:pt idx="30">
                  <c:v>22558.9997</c:v>
                </c:pt>
                <c:pt idx="31">
                  <c:v>23095.99929</c:v>
                </c:pt>
                <c:pt idx="32">
                  <c:v>23895.899389999999</c:v>
                </c:pt>
                <c:pt idx="33">
                  <c:v>24801.498889999999</c:v>
                </c:pt>
                <c:pt idx="34">
                  <c:v>25558.698990000001</c:v>
                </c:pt>
                <c:pt idx="35">
                  <c:v>25851.099610000001</c:v>
                </c:pt>
                <c:pt idx="36">
                  <c:v>25873.1996</c:v>
                </c:pt>
                <c:pt idx="37">
                  <c:v>26060.999496</c:v>
                </c:pt>
                <c:pt idx="38">
                  <c:v>26309.598797999999</c:v>
                </c:pt>
                <c:pt idx="39">
                  <c:v>26651.298602999999</c:v>
                </c:pt>
                <c:pt idx="40">
                  <c:v>26799.399298</c:v>
                </c:pt>
                <c:pt idx="41">
                  <c:v>26817.800995000001</c:v>
                </c:pt>
                <c:pt idx="42">
                  <c:v>26997.700993999999</c:v>
                </c:pt>
                <c:pt idx="43">
                  <c:v>27097.501100000001</c:v>
                </c:pt>
                <c:pt idx="44">
                  <c:v>27270.899798999999</c:v>
                </c:pt>
                <c:pt idx="45">
                  <c:v>27310.000201999999</c:v>
                </c:pt>
                <c:pt idx="46">
                  <c:v>26921.800499000001</c:v>
                </c:pt>
                <c:pt idx="47">
                  <c:v>26762.099894999999</c:v>
                </c:pt>
                <c:pt idx="48">
                  <c:v>25701.300405999998</c:v>
                </c:pt>
                <c:pt idx="49">
                  <c:v>25046.201405</c:v>
                </c:pt>
                <c:pt idx="50">
                  <c:v>25164.900097000002</c:v>
                </c:pt>
                <c:pt idx="51">
                  <c:v>25551.499802999999</c:v>
                </c:pt>
                <c:pt idx="52">
                  <c:v>26294.499299999999</c:v>
                </c:pt>
                <c:pt idx="53">
                  <c:v>27599.599994</c:v>
                </c:pt>
                <c:pt idx="54">
                  <c:v>27961.801004000001</c:v>
                </c:pt>
                <c:pt idx="55">
                  <c:v>28175.799206</c:v>
                </c:pt>
                <c:pt idx="56">
                  <c:v>28214.199500999999</c:v>
                </c:pt>
                <c:pt idx="57">
                  <c:v>28339.001800999999</c:v>
                </c:pt>
                <c:pt idx="58">
                  <c:v>28464.999002</c:v>
                </c:pt>
                <c:pt idx="59">
                  <c:v>28250.500096</c:v>
                </c:pt>
                <c:pt idx="60">
                  <c:v>28215.599002999999</c:v>
                </c:pt>
                <c:pt idx="61">
                  <c:v>28087.000498000001</c:v>
                </c:pt>
                <c:pt idx="62">
                  <c:v>28015.3001</c:v>
                </c:pt>
                <c:pt idx="63">
                  <c:v>27806.299294</c:v>
                </c:pt>
                <c:pt idx="64">
                  <c:v>27420.900097999998</c:v>
                </c:pt>
                <c:pt idx="65">
                  <c:v>27101.100401</c:v>
                </c:pt>
                <c:pt idx="66">
                  <c:v>26705.899301000001</c:v>
                </c:pt>
                <c:pt idx="67">
                  <c:v>26184.000199999999</c:v>
                </c:pt>
                <c:pt idx="68">
                  <c:v>25165.800199000001</c:v>
                </c:pt>
                <c:pt idx="69">
                  <c:v>24736.499599999999</c:v>
                </c:pt>
                <c:pt idx="70">
                  <c:v>24367.800800000001</c:v>
                </c:pt>
                <c:pt idx="71">
                  <c:v>24445.200599</c:v>
                </c:pt>
                <c:pt idx="72">
                  <c:v>24467.499898999999</c:v>
                </c:pt>
                <c:pt idx="73">
                  <c:v>24692.600799</c:v>
                </c:pt>
                <c:pt idx="74">
                  <c:v>25592.698799999998</c:v>
                </c:pt>
                <c:pt idx="75">
                  <c:v>26422.098999999998</c:v>
                </c:pt>
                <c:pt idx="76">
                  <c:v>26833.300002</c:v>
                </c:pt>
                <c:pt idx="77">
                  <c:v>27099.101096999999</c:v>
                </c:pt>
                <c:pt idx="78">
                  <c:v>27100.499605000001</c:v>
                </c:pt>
                <c:pt idx="79">
                  <c:v>26962.4997</c:v>
                </c:pt>
                <c:pt idx="80">
                  <c:v>26774.701606999999</c:v>
                </c:pt>
                <c:pt idx="81">
                  <c:v>26894.9984</c:v>
                </c:pt>
                <c:pt idx="82">
                  <c:v>26959.498904</c:v>
                </c:pt>
                <c:pt idx="83">
                  <c:v>26931.399493000001</c:v>
                </c:pt>
                <c:pt idx="84">
                  <c:v>26749.8007</c:v>
                </c:pt>
                <c:pt idx="85">
                  <c:v>26592.800099</c:v>
                </c:pt>
                <c:pt idx="86">
                  <c:v>26488.399503000001</c:v>
                </c:pt>
                <c:pt idx="87">
                  <c:v>26335.899301000001</c:v>
                </c:pt>
                <c:pt idx="88">
                  <c:v>26186.099000999999</c:v>
                </c:pt>
                <c:pt idx="89">
                  <c:v>26570.598999999998</c:v>
                </c:pt>
                <c:pt idx="90">
                  <c:v>26538.000201999999</c:v>
                </c:pt>
                <c:pt idx="91">
                  <c:v>26461.900300000001</c:v>
                </c:pt>
                <c:pt idx="92">
                  <c:v>26036.901297</c:v>
                </c:pt>
                <c:pt idx="93">
                  <c:v>25639.499903</c:v>
                </c:pt>
                <c:pt idx="94">
                  <c:v>25532.100699999999</c:v>
                </c:pt>
                <c:pt idx="95">
                  <c:v>25245.3999</c:v>
                </c:pt>
              </c:numCache>
            </c:numRef>
          </c:val>
        </c:ser>
        <c:ser>
          <c:idx val="1"/>
          <c:order val="1"/>
          <c:tx>
            <c:strRef>
              <c:f>'[PEAK59-60.xlsx]Sheet1'!$D$2</c:f>
              <c:strCache>
                <c:ptCount val="1"/>
                <c:pt idx="0">
                  <c:v>VSPP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'[PEAK59-60.xlsx]Sheet1'!$B$3:$B$98</c:f>
              <c:numCache>
                <c:formatCode>h:mm</c:formatCode>
                <c:ptCount val="96"/>
                <c:pt idx="0">
                  <c:v>0</c:v>
                </c:pt>
                <c:pt idx="1">
                  <c:v>1.0416666666666666E-2</c:v>
                </c:pt>
                <c:pt idx="2">
                  <c:v>2.0833333333333301E-2</c:v>
                </c:pt>
                <c:pt idx="3">
                  <c:v>3.125E-2</c:v>
                </c:pt>
                <c:pt idx="4">
                  <c:v>4.1666666666666699E-2</c:v>
                </c:pt>
                <c:pt idx="5">
                  <c:v>5.2083333333333301E-2</c:v>
                </c:pt>
                <c:pt idx="6">
                  <c:v>6.25E-2</c:v>
                </c:pt>
                <c:pt idx="7">
                  <c:v>7.2916666666666699E-2</c:v>
                </c:pt>
                <c:pt idx="8">
                  <c:v>8.3333333333333301E-2</c:v>
                </c:pt>
                <c:pt idx="9">
                  <c:v>9.375E-2</c:v>
                </c:pt>
                <c:pt idx="10">
                  <c:v>0.104166666666667</c:v>
                </c:pt>
                <c:pt idx="11">
                  <c:v>0.114583333333333</c:v>
                </c:pt>
                <c:pt idx="12">
                  <c:v>0.125</c:v>
                </c:pt>
                <c:pt idx="13">
                  <c:v>0.13541666666666699</c:v>
                </c:pt>
                <c:pt idx="14">
                  <c:v>0.14583333333333301</c:v>
                </c:pt>
                <c:pt idx="15">
                  <c:v>0.15625</c:v>
                </c:pt>
                <c:pt idx="16">
                  <c:v>0.16666666666666699</c:v>
                </c:pt>
                <c:pt idx="17">
                  <c:v>0.17708333333333301</c:v>
                </c:pt>
                <c:pt idx="18">
                  <c:v>0.1875</c:v>
                </c:pt>
                <c:pt idx="19">
                  <c:v>0.19791666666666699</c:v>
                </c:pt>
                <c:pt idx="20">
                  <c:v>0.20833333333333301</c:v>
                </c:pt>
                <c:pt idx="21">
                  <c:v>0.21875</c:v>
                </c:pt>
                <c:pt idx="22">
                  <c:v>0.22916666666666699</c:v>
                </c:pt>
                <c:pt idx="23">
                  <c:v>0.23958333333333301</c:v>
                </c:pt>
                <c:pt idx="24">
                  <c:v>0.25</c:v>
                </c:pt>
                <c:pt idx="25">
                  <c:v>0.26041666666666702</c:v>
                </c:pt>
                <c:pt idx="26">
                  <c:v>0.27083333333333298</c:v>
                </c:pt>
                <c:pt idx="27">
                  <c:v>0.28125</c:v>
                </c:pt>
                <c:pt idx="28">
                  <c:v>0.29166666666666702</c:v>
                </c:pt>
                <c:pt idx="29">
                  <c:v>0.30208333333333298</c:v>
                </c:pt>
                <c:pt idx="30">
                  <c:v>0.3125</c:v>
                </c:pt>
                <c:pt idx="31">
                  <c:v>0.32291666666666702</c:v>
                </c:pt>
                <c:pt idx="32">
                  <c:v>0.33333333333333298</c:v>
                </c:pt>
                <c:pt idx="33">
                  <c:v>0.34375</c:v>
                </c:pt>
                <c:pt idx="34">
                  <c:v>0.35416666666666702</c:v>
                </c:pt>
                <c:pt idx="35">
                  <c:v>0.36458333333333298</c:v>
                </c:pt>
                <c:pt idx="36">
                  <c:v>0.375</c:v>
                </c:pt>
                <c:pt idx="37">
                  <c:v>0.38541666666666702</c:v>
                </c:pt>
                <c:pt idx="38">
                  <c:v>0.39583333333333298</c:v>
                </c:pt>
                <c:pt idx="39">
                  <c:v>0.40625</c:v>
                </c:pt>
                <c:pt idx="40">
                  <c:v>0.41666666666666702</c:v>
                </c:pt>
                <c:pt idx="41">
                  <c:v>0.42708333333333298</c:v>
                </c:pt>
                <c:pt idx="42">
                  <c:v>0.4375</c:v>
                </c:pt>
                <c:pt idx="43">
                  <c:v>0.44791666666666702</c:v>
                </c:pt>
                <c:pt idx="44">
                  <c:v>0.45833333333333298</c:v>
                </c:pt>
                <c:pt idx="45">
                  <c:v>0.46875</c:v>
                </c:pt>
                <c:pt idx="46">
                  <c:v>0.47916666666666702</c:v>
                </c:pt>
                <c:pt idx="47">
                  <c:v>0.48958333333333298</c:v>
                </c:pt>
                <c:pt idx="48">
                  <c:v>0.5</c:v>
                </c:pt>
                <c:pt idx="49">
                  <c:v>0.51041666666666696</c:v>
                </c:pt>
                <c:pt idx="50">
                  <c:v>0.52083333333333304</c:v>
                </c:pt>
                <c:pt idx="51">
                  <c:v>0.53125</c:v>
                </c:pt>
                <c:pt idx="52">
                  <c:v>0.54166666666666696</c:v>
                </c:pt>
                <c:pt idx="53">
                  <c:v>0.55208333333333304</c:v>
                </c:pt>
                <c:pt idx="54">
                  <c:v>0.5625</c:v>
                </c:pt>
                <c:pt idx="55">
                  <c:v>0.57291666666666696</c:v>
                </c:pt>
                <c:pt idx="56">
                  <c:v>0.58333333333333304</c:v>
                </c:pt>
                <c:pt idx="57">
                  <c:v>0.59375</c:v>
                </c:pt>
                <c:pt idx="58">
                  <c:v>0.60416666666666696</c:v>
                </c:pt>
                <c:pt idx="59">
                  <c:v>0.61458333333333304</c:v>
                </c:pt>
                <c:pt idx="60">
                  <c:v>0.625</c:v>
                </c:pt>
                <c:pt idx="61">
                  <c:v>0.63541666666666696</c:v>
                </c:pt>
                <c:pt idx="62">
                  <c:v>0.64583333333333304</c:v>
                </c:pt>
                <c:pt idx="63">
                  <c:v>0.65625</c:v>
                </c:pt>
                <c:pt idx="64">
                  <c:v>0.66666666666666696</c:v>
                </c:pt>
                <c:pt idx="65">
                  <c:v>0.67708333333333304</c:v>
                </c:pt>
                <c:pt idx="66">
                  <c:v>0.6875</c:v>
                </c:pt>
                <c:pt idx="67">
                  <c:v>0.69791666666666696</c:v>
                </c:pt>
                <c:pt idx="68">
                  <c:v>0.70833333333333304</c:v>
                </c:pt>
                <c:pt idx="69">
                  <c:v>0.71875</c:v>
                </c:pt>
                <c:pt idx="70">
                  <c:v>0.72916666666666696</c:v>
                </c:pt>
                <c:pt idx="71">
                  <c:v>0.73958333333333304</c:v>
                </c:pt>
                <c:pt idx="72">
                  <c:v>0.75</c:v>
                </c:pt>
                <c:pt idx="73">
                  <c:v>0.76041666666666696</c:v>
                </c:pt>
                <c:pt idx="74">
                  <c:v>0.77083333333333304</c:v>
                </c:pt>
                <c:pt idx="75">
                  <c:v>0.78125</c:v>
                </c:pt>
                <c:pt idx="76">
                  <c:v>0.79166666666666696</c:v>
                </c:pt>
                <c:pt idx="77">
                  <c:v>0.80208333333333304</c:v>
                </c:pt>
                <c:pt idx="78">
                  <c:v>0.8125</c:v>
                </c:pt>
                <c:pt idx="79">
                  <c:v>0.82291666666666696</c:v>
                </c:pt>
                <c:pt idx="80">
                  <c:v>0.83333333333333304</c:v>
                </c:pt>
                <c:pt idx="81">
                  <c:v>0.84375</c:v>
                </c:pt>
                <c:pt idx="82">
                  <c:v>0.85416666666666696</c:v>
                </c:pt>
                <c:pt idx="83">
                  <c:v>0.86458333333333304</c:v>
                </c:pt>
                <c:pt idx="84">
                  <c:v>0.875</c:v>
                </c:pt>
                <c:pt idx="85">
                  <c:v>0.88541666666666696</c:v>
                </c:pt>
                <c:pt idx="86">
                  <c:v>0.89583333333333304</c:v>
                </c:pt>
                <c:pt idx="87">
                  <c:v>0.90625</c:v>
                </c:pt>
                <c:pt idx="88">
                  <c:v>0.91666666666666696</c:v>
                </c:pt>
                <c:pt idx="89">
                  <c:v>0.92708333333333304</c:v>
                </c:pt>
                <c:pt idx="90">
                  <c:v>0.9375</c:v>
                </c:pt>
                <c:pt idx="91">
                  <c:v>0.94791666666666696</c:v>
                </c:pt>
                <c:pt idx="92">
                  <c:v>0.95833333333333304</c:v>
                </c:pt>
                <c:pt idx="93">
                  <c:v>0.96875</c:v>
                </c:pt>
                <c:pt idx="94">
                  <c:v>0.97916666666666696</c:v>
                </c:pt>
                <c:pt idx="95">
                  <c:v>0.98958333333333304</c:v>
                </c:pt>
              </c:numCache>
            </c:numRef>
          </c:cat>
          <c:val>
            <c:numRef>
              <c:f>'[PEAK59-60.xlsx]Sheet1'!$D$3:$D$98</c:f>
              <c:numCache>
                <c:formatCode>#,##0_);\(#,##0\)</c:formatCode>
                <c:ptCount val="96"/>
                <c:pt idx="0">
                  <c:v>417.08244913845056</c:v>
                </c:pt>
                <c:pt idx="1">
                  <c:v>411.72152267845064</c:v>
                </c:pt>
                <c:pt idx="2">
                  <c:v>411.08018517845062</c:v>
                </c:pt>
                <c:pt idx="3">
                  <c:v>411.12298842845058</c:v>
                </c:pt>
                <c:pt idx="4">
                  <c:v>413.0155075984506</c:v>
                </c:pt>
                <c:pt idx="5">
                  <c:v>420.5808802724506</c:v>
                </c:pt>
                <c:pt idx="6">
                  <c:v>412.35130386245061</c:v>
                </c:pt>
                <c:pt idx="7">
                  <c:v>413.69686697245061</c:v>
                </c:pt>
                <c:pt idx="8">
                  <c:v>413.27596587245063</c:v>
                </c:pt>
                <c:pt idx="9">
                  <c:v>413.43228409245063</c:v>
                </c:pt>
                <c:pt idx="10">
                  <c:v>412.3886538524506</c:v>
                </c:pt>
                <c:pt idx="11">
                  <c:v>414.05554021245058</c:v>
                </c:pt>
                <c:pt idx="12">
                  <c:v>412.90428622245054</c:v>
                </c:pt>
                <c:pt idx="13">
                  <c:v>413.18311523245063</c:v>
                </c:pt>
                <c:pt idx="14">
                  <c:v>418.86715482245057</c:v>
                </c:pt>
                <c:pt idx="15">
                  <c:v>419.86056778245057</c:v>
                </c:pt>
                <c:pt idx="16">
                  <c:v>421.08358851245066</c:v>
                </c:pt>
                <c:pt idx="17">
                  <c:v>418.30702952245065</c:v>
                </c:pt>
                <c:pt idx="18">
                  <c:v>419.50598870245062</c:v>
                </c:pt>
                <c:pt idx="19">
                  <c:v>419.73958591245059</c:v>
                </c:pt>
                <c:pt idx="20">
                  <c:v>419.54400329245061</c:v>
                </c:pt>
                <c:pt idx="21">
                  <c:v>418.49392379145058</c:v>
                </c:pt>
                <c:pt idx="22">
                  <c:v>417.7208166414506</c:v>
                </c:pt>
                <c:pt idx="23">
                  <c:v>418.19105133145058</c:v>
                </c:pt>
                <c:pt idx="24">
                  <c:v>414.29184087145063</c:v>
                </c:pt>
                <c:pt idx="25">
                  <c:v>418.44817468145061</c:v>
                </c:pt>
                <c:pt idx="26">
                  <c:v>431.65588125145064</c:v>
                </c:pt>
                <c:pt idx="27">
                  <c:v>462.21172921145057</c:v>
                </c:pt>
                <c:pt idx="28">
                  <c:v>520.00775552145058</c:v>
                </c:pt>
                <c:pt idx="29">
                  <c:v>591.47262290145102</c:v>
                </c:pt>
                <c:pt idx="30">
                  <c:v>678.85653323245106</c:v>
                </c:pt>
                <c:pt idx="31">
                  <c:v>782.02995594976403</c:v>
                </c:pt>
                <c:pt idx="32">
                  <c:v>890.24179077176404</c:v>
                </c:pt>
                <c:pt idx="33">
                  <c:v>1000.092105101764</c:v>
                </c:pt>
                <c:pt idx="34">
                  <c:v>1110.542985581764</c:v>
                </c:pt>
                <c:pt idx="35">
                  <c:v>1217.050827191764</c:v>
                </c:pt>
                <c:pt idx="36">
                  <c:v>1323.1777134017639</c:v>
                </c:pt>
                <c:pt idx="37">
                  <c:v>1424.4591191307641</c:v>
                </c:pt>
                <c:pt idx="38">
                  <c:v>1519.5954395177639</c:v>
                </c:pt>
                <c:pt idx="39">
                  <c:v>1608.0013046007639</c:v>
                </c:pt>
                <c:pt idx="40">
                  <c:v>1681.1035188967639</c:v>
                </c:pt>
                <c:pt idx="41">
                  <c:v>1748.128116996764</c:v>
                </c:pt>
                <c:pt idx="42">
                  <c:v>1807.605890476764</c:v>
                </c:pt>
                <c:pt idx="43">
                  <c:v>1858.4846448367639</c:v>
                </c:pt>
                <c:pt idx="44">
                  <c:v>1896.147227636764</c:v>
                </c:pt>
                <c:pt idx="45">
                  <c:v>1929.8823259167639</c:v>
                </c:pt>
                <c:pt idx="46">
                  <c:v>1954.459507366764</c:v>
                </c:pt>
                <c:pt idx="47">
                  <c:v>1969.005054596764</c:v>
                </c:pt>
                <c:pt idx="48">
                  <c:v>1983.9652978867639</c:v>
                </c:pt>
                <c:pt idx="49">
                  <c:v>1979.9010885267642</c:v>
                </c:pt>
                <c:pt idx="50">
                  <c:v>1972.4469620267641</c:v>
                </c:pt>
                <c:pt idx="51">
                  <c:v>1969.835628556764</c:v>
                </c:pt>
                <c:pt idx="52">
                  <c:v>1948.0038027167641</c:v>
                </c:pt>
                <c:pt idx="53">
                  <c:v>1923.4536613167638</c:v>
                </c:pt>
                <c:pt idx="54">
                  <c:v>1894.8164634267639</c:v>
                </c:pt>
                <c:pt idx="55">
                  <c:v>1860.134430796764</c:v>
                </c:pt>
                <c:pt idx="56">
                  <c:v>1806.8887020667639</c:v>
                </c:pt>
                <c:pt idx="57">
                  <c:v>1742.8860075467639</c:v>
                </c:pt>
                <c:pt idx="58">
                  <c:v>1661.051113259764</c:v>
                </c:pt>
                <c:pt idx="59">
                  <c:v>1599.4983954467639</c:v>
                </c:pt>
                <c:pt idx="60">
                  <c:v>1530.4675892267642</c:v>
                </c:pt>
                <c:pt idx="61">
                  <c:v>1451.608647686764</c:v>
                </c:pt>
                <c:pt idx="62">
                  <c:v>1377.142333066764</c:v>
                </c:pt>
                <c:pt idx="63">
                  <c:v>1293.2193892567639</c:v>
                </c:pt>
                <c:pt idx="64">
                  <c:v>1201.4787775967638</c:v>
                </c:pt>
                <c:pt idx="65">
                  <c:v>1105.844484506764</c:v>
                </c:pt>
                <c:pt idx="66">
                  <c:v>1003.094099165404</c:v>
                </c:pt>
                <c:pt idx="67">
                  <c:v>903.94681170740398</c:v>
                </c:pt>
                <c:pt idx="68">
                  <c:v>801.798370498091</c:v>
                </c:pt>
                <c:pt idx="69">
                  <c:v>711.70383050809096</c:v>
                </c:pt>
                <c:pt idx="70">
                  <c:v>628.88443191745102</c:v>
                </c:pt>
                <c:pt idx="71">
                  <c:v>563.45739620745098</c:v>
                </c:pt>
                <c:pt idx="72">
                  <c:v>512.47592253045104</c:v>
                </c:pt>
                <c:pt idx="73">
                  <c:v>474.69841991062646</c:v>
                </c:pt>
                <c:pt idx="74">
                  <c:v>454.89817102062636</c:v>
                </c:pt>
                <c:pt idx="75">
                  <c:v>442.82672267662645</c:v>
                </c:pt>
                <c:pt idx="76">
                  <c:v>444.33442246662651</c:v>
                </c:pt>
                <c:pt idx="77">
                  <c:v>441.71245920662653</c:v>
                </c:pt>
                <c:pt idx="78">
                  <c:v>439.20983598662639</c:v>
                </c:pt>
                <c:pt idx="79">
                  <c:v>433.62353494662648</c:v>
                </c:pt>
                <c:pt idx="80">
                  <c:v>436.49157936462649</c:v>
                </c:pt>
                <c:pt idx="81">
                  <c:v>435.15458564862649</c:v>
                </c:pt>
                <c:pt idx="82">
                  <c:v>436.44845526462643</c:v>
                </c:pt>
                <c:pt idx="83">
                  <c:v>424.83135750862641</c:v>
                </c:pt>
                <c:pt idx="84">
                  <c:v>423.29750784862648</c:v>
                </c:pt>
                <c:pt idx="85">
                  <c:v>428.50125796862648</c:v>
                </c:pt>
                <c:pt idx="86">
                  <c:v>426.6137206686264</c:v>
                </c:pt>
                <c:pt idx="87">
                  <c:v>430.37741378862648</c:v>
                </c:pt>
                <c:pt idx="88">
                  <c:v>430.84889993932489</c:v>
                </c:pt>
                <c:pt idx="89">
                  <c:v>424.76123590362647</c:v>
                </c:pt>
                <c:pt idx="90">
                  <c:v>419.42522256732502</c:v>
                </c:pt>
                <c:pt idx="91">
                  <c:v>420.35863947162642</c:v>
                </c:pt>
                <c:pt idx="92">
                  <c:v>422.24268587162652</c:v>
                </c:pt>
                <c:pt idx="93">
                  <c:v>423.4552161116265</c:v>
                </c:pt>
                <c:pt idx="94">
                  <c:v>423.88944945162638</c:v>
                </c:pt>
                <c:pt idx="95">
                  <c:v>420.1365095616265</c:v>
                </c:pt>
              </c:numCache>
            </c:numRef>
          </c:val>
        </c:ser>
        <c:ser>
          <c:idx val="2"/>
          <c:order val="2"/>
          <c:tx>
            <c:strRef>
              <c:f>'[PEAK59-60.xlsx]Sheet1'!$E$2</c:f>
              <c:strCache>
                <c:ptCount val="1"/>
                <c:pt idx="0">
                  <c:v>Captive power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'[PEAK59-60.xlsx]Sheet1'!$B$3:$B$98</c:f>
              <c:numCache>
                <c:formatCode>h:mm</c:formatCode>
                <c:ptCount val="96"/>
                <c:pt idx="0">
                  <c:v>0</c:v>
                </c:pt>
                <c:pt idx="1">
                  <c:v>1.0416666666666666E-2</c:v>
                </c:pt>
                <c:pt idx="2">
                  <c:v>2.0833333333333301E-2</c:v>
                </c:pt>
                <c:pt idx="3">
                  <c:v>3.125E-2</c:v>
                </c:pt>
                <c:pt idx="4">
                  <c:v>4.1666666666666699E-2</c:v>
                </c:pt>
                <c:pt idx="5">
                  <c:v>5.2083333333333301E-2</c:v>
                </c:pt>
                <c:pt idx="6">
                  <c:v>6.25E-2</c:v>
                </c:pt>
                <c:pt idx="7">
                  <c:v>7.2916666666666699E-2</c:v>
                </c:pt>
                <c:pt idx="8">
                  <c:v>8.3333333333333301E-2</c:v>
                </c:pt>
                <c:pt idx="9">
                  <c:v>9.375E-2</c:v>
                </c:pt>
                <c:pt idx="10">
                  <c:v>0.104166666666667</c:v>
                </c:pt>
                <c:pt idx="11">
                  <c:v>0.114583333333333</c:v>
                </c:pt>
                <c:pt idx="12">
                  <c:v>0.125</c:v>
                </c:pt>
                <c:pt idx="13">
                  <c:v>0.13541666666666699</c:v>
                </c:pt>
                <c:pt idx="14">
                  <c:v>0.14583333333333301</c:v>
                </c:pt>
                <c:pt idx="15">
                  <c:v>0.15625</c:v>
                </c:pt>
                <c:pt idx="16">
                  <c:v>0.16666666666666699</c:v>
                </c:pt>
                <c:pt idx="17">
                  <c:v>0.17708333333333301</c:v>
                </c:pt>
                <c:pt idx="18">
                  <c:v>0.1875</c:v>
                </c:pt>
                <c:pt idx="19">
                  <c:v>0.19791666666666699</c:v>
                </c:pt>
                <c:pt idx="20">
                  <c:v>0.20833333333333301</c:v>
                </c:pt>
                <c:pt idx="21">
                  <c:v>0.21875</c:v>
                </c:pt>
                <c:pt idx="22">
                  <c:v>0.22916666666666699</c:v>
                </c:pt>
                <c:pt idx="23">
                  <c:v>0.23958333333333301</c:v>
                </c:pt>
                <c:pt idx="24">
                  <c:v>0.25</c:v>
                </c:pt>
                <c:pt idx="25">
                  <c:v>0.26041666666666702</c:v>
                </c:pt>
                <c:pt idx="26">
                  <c:v>0.27083333333333298</c:v>
                </c:pt>
                <c:pt idx="27">
                  <c:v>0.28125</c:v>
                </c:pt>
                <c:pt idx="28">
                  <c:v>0.29166666666666702</c:v>
                </c:pt>
                <c:pt idx="29">
                  <c:v>0.30208333333333298</c:v>
                </c:pt>
                <c:pt idx="30">
                  <c:v>0.3125</c:v>
                </c:pt>
                <c:pt idx="31">
                  <c:v>0.32291666666666702</c:v>
                </c:pt>
                <c:pt idx="32">
                  <c:v>0.33333333333333298</c:v>
                </c:pt>
                <c:pt idx="33">
                  <c:v>0.34375</c:v>
                </c:pt>
                <c:pt idx="34">
                  <c:v>0.35416666666666702</c:v>
                </c:pt>
                <c:pt idx="35">
                  <c:v>0.36458333333333298</c:v>
                </c:pt>
                <c:pt idx="36">
                  <c:v>0.375</c:v>
                </c:pt>
                <c:pt idx="37">
                  <c:v>0.38541666666666702</c:v>
                </c:pt>
                <c:pt idx="38">
                  <c:v>0.39583333333333298</c:v>
                </c:pt>
                <c:pt idx="39">
                  <c:v>0.40625</c:v>
                </c:pt>
                <c:pt idx="40">
                  <c:v>0.41666666666666702</c:v>
                </c:pt>
                <c:pt idx="41">
                  <c:v>0.42708333333333298</c:v>
                </c:pt>
                <c:pt idx="42">
                  <c:v>0.4375</c:v>
                </c:pt>
                <c:pt idx="43">
                  <c:v>0.44791666666666702</c:v>
                </c:pt>
                <c:pt idx="44">
                  <c:v>0.45833333333333298</c:v>
                </c:pt>
                <c:pt idx="45">
                  <c:v>0.46875</c:v>
                </c:pt>
                <c:pt idx="46">
                  <c:v>0.47916666666666702</c:v>
                </c:pt>
                <c:pt idx="47">
                  <c:v>0.48958333333333298</c:v>
                </c:pt>
                <c:pt idx="48">
                  <c:v>0.5</c:v>
                </c:pt>
                <c:pt idx="49">
                  <c:v>0.51041666666666696</c:v>
                </c:pt>
                <c:pt idx="50">
                  <c:v>0.52083333333333304</c:v>
                </c:pt>
                <c:pt idx="51">
                  <c:v>0.53125</c:v>
                </c:pt>
                <c:pt idx="52">
                  <c:v>0.54166666666666696</c:v>
                </c:pt>
                <c:pt idx="53">
                  <c:v>0.55208333333333304</c:v>
                </c:pt>
                <c:pt idx="54">
                  <c:v>0.5625</c:v>
                </c:pt>
                <c:pt idx="55">
                  <c:v>0.57291666666666696</c:v>
                </c:pt>
                <c:pt idx="56">
                  <c:v>0.58333333333333304</c:v>
                </c:pt>
                <c:pt idx="57">
                  <c:v>0.59375</c:v>
                </c:pt>
                <c:pt idx="58">
                  <c:v>0.60416666666666696</c:v>
                </c:pt>
                <c:pt idx="59">
                  <c:v>0.61458333333333304</c:v>
                </c:pt>
                <c:pt idx="60">
                  <c:v>0.625</c:v>
                </c:pt>
                <c:pt idx="61">
                  <c:v>0.63541666666666696</c:v>
                </c:pt>
                <c:pt idx="62">
                  <c:v>0.64583333333333304</c:v>
                </c:pt>
                <c:pt idx="63">
                  <c:v>0.65625</c:v>
                </c:pt>
                <c:pt idx="64">
                  <c:v>0.66666666666666696</c:v>
                </c:pt>
                <c:pt idx="65">
                  <c:v>0.67708333333333304</c:v>
                </c:pt>
                <c:pt idx="66">
                  <c:v>0.6875</c:v>
                </c:pt>
                <c:pt idx="67">
                  <c:v>0.69791666666666696</c:v>
                </c:pt>
                <c:pt idx="68">
                  <c:v>0.70833333333333304</c:v>
                </c:pt>
                <c:pt idx="69">
                  <c:v>0.71875</c:v>
                </c:pt>
                <c:pt idx="70">
                  <c:v>0.72916666666666696</c:v>
                </c:pt>
                <c:pt idx="71">
                  <c:v>0.73958333333333304</c:v>
                </c:pt>
                <c:pt idx="72">
                  <c:v>0.75</c:v>
                </c:pt>
                <c:pt idx="73">
                  <c:v>0.76041666666666696</c:v>
                </c:pt>
                <c:pt idx="74">
                  <c:v>0.77083333333333304</c:v>
                </c:pt>
                <c:pt idx="75">
                  <c:v>0.78125</c:v>
                </c:pt>
                <c:pt idx="76">
                  <c:v>0.79166666666666696</c:v>
                </c:pt>
                <c:pt idx="77">
                  <c:v>0.80208333333333304</c:v>
                </c:pt>
                <c:pt idx="78">
                  <c:v>0.8125</c:v>
                </c:pt>
                <c:pt idx="79">
                  <c:v>0.82291666666666696</c:v>
                </c:pt>
                <c:pt idx="80">
                  <c:v>0.83333333333333304</c:v>
                </c:pt>
                <c:pt idx="81">
                  <c:v>0.84375</c:v>
                </c:pt>
                <c:pt idx="82">
                  <c:v>0.85416666666666696</c:v>
                </c:pt>
                <c:pt idx="83">
                  <c:v>0.86458333333333304</c:v>
                </c:pt>
                <c:pt idx="84">
                  <c:v>0.875</c:v>
                </c:pt>
                <c:pt idx="85">
                  <c:v>0.88541666666666696</c:v>
                </c:pt>
                <c:pt idx="86">
                  <c:v>0.89583333333333304</c:v>
                </c:pt>
                <c:pt idx="87">
                  <c:v>0.90625</c:v>
                </c:pt>
                <c:pt idx="88">
                  <c:v>0.91666666666666696</c:v>
                </c:pt>
                <c:pt idx="89">
                  <c:v>0.92708333333333304</c:v>
                </c:pt>
                <c:pt idx="90">
                  <c:v>0.9375</c:v>
                </c:pt>
                <c:pt idx="91">
                  <c:v>0.94791666666666696</c:v>
                </c:pt>
                <c:pt idx="92">
                  <c:v>0.95833333333333304</c:v>
                </c:pt>
                <c:pt idx="93">
                  <c:v>0.96875</c:v>
                </c:pt>
                <c:pt idx="94">
                  <c:v>0.97916666666666696</c:v>
                </c:pt>
                <c:pt idx="95">
                  <c:v>0.98958333333333304</c:v>
                </c:pt>
              </c:numCache>
            </c:numRef>
          </c:cat>
          <c:val>
            <c:numRef>
              <c:f>'[PEAK59-60.xlsx]Sheet1'!$E$3:$E$98</c:f>
              <c:numCache>
                <c:formatCode>#,##0_);\(#,##0\)</c:formatCode>
                <c:ptCount val="96"/>
                <c:pt idx="0">
                  <c:v>3535.3136329856402</c:v>
                </c:pt>
                <c:pt idx="1">
                  <c:v>3504.18109648564</c:v>
                </c:pt>
                <c:pt idx="2">
                  <c:v>3476.1987991856399</c:v>
                </c:pt>
                <c:pt idx="3">
                  <c:v>3455.02620748564</c:v>
                </c:pt>
                <c:pt idx="4">
                  <c:v>3443.6268860856399</c:v>
                </c:pt>
                <c:pt idx="5">
                  <c:v>3458.8411766856402</c:v>
                </c:pt>
                <c:pt idx="6">
                  <c:v>3472.6145122856401</c:v>
                </c:pt>
                <c:pt idx="7">
                  <c:v>3484.3106383856398</c:v>
                </c:pt>
                <c:pt idx="8">
                  <c:v>3492.18753438564</c:v>
                </c:pt>
                <c:pt idx="9">
                  <c:v>3492.63675898564</c:v>
                </c:pt>
                <c:pt idx="10">
                  <c:v>3492.6071399856401</c:v>
                </c:pt>
                <c:pt idx="11">
                  <c:v>3491.9820075856401</c:v>
                </c:pt>
                <c:pt idx="12">
                  <c:v>3490.1878653856402</c:v>
                </c:pt>
                <c:pt idx="13">
                  <c:v>3487.1478772856399</c:v>
                </c:pt>
                <c:pt idx="14">
                  <c:v>3483.7676508856398</c:v>
                </c:pt>
                <c:pt idx="15">
                  <c:v>3479.1630665856401</c:v>
                </c:pt>
                <c:pt idx="16">
                  <c:v>3473.47425658564</c:v>
                </c:pt>
                <c:pt idx="17">
                  <c:v>3464.0972714856398</c:v>
                </c:pt>
                <c:pt idx="18">
                  <c:v>3454.6613036856402</c:v>
                </c:pt>
                <c:pt idx="19">
                  <c:v>3445.66783908564</c:v>
                </c:pt>
                <c:pt idx="20">
                  <c:v>3436.8302037856402</c:v>
                </c:pt>
                <c:pt idx="21">
                  <c:v>3426.46415508564</c:v>
                </c:pt>
                <c:pt idx="22">
                  <c:v>3417.03711778564</c:v>
                </c:pt>
                <c:pt idx="23">
                  <c:v>3410.1238367856399</c:v>
                </c:pt>
                <c:pt idx="24">
                  <c:v>3406.09496238564</c:v>
                </c:pt>
                <c:pt idx="25">
                  <c:v>3413.9225139856399</c:v>
                </c:pt>
                <c:pt idx="26">
                  <c:v>3420.3730395856401</c:v>
                </c:pt>
                <c:pt idx="27">
                  <c:v>3423.36749588564</c:v>
                </c:pt>
                <c:pt idx="28">
                  <c:v>3421.0871011856402</c:v>
                </c:pt>
                <c:pt idx="29">
                  <c:v>3388.2441484856399</c:v>
                </c:pt>
                <c:pt idx="30">
                  <c:v>3362.5658008856399</c:v>
                </c:pt>
                <c:pt idx="31">
                  <c:v>3351.7163866856399</c:v>
                </c:pt>
                <c:pt idx="32">
                  <c:v>3363.27716928564</c:v>
                </c:pt>
                <c:pt idx="33">
                  <c:v>3433.62379308564</c:v>
                </c:pt>
                <c:pt idx="34">
                  <c:v>3501.3824596856398</c:v>
                </c:pt>
                <c:pt idx="35">
                  <c:v>3564.6738126856399</c:v>
                </c:pt>
                <c:pt idx="36">
                  <c:v>3621.1851001856398</c:v>
                </c:pt>
                <c:pt idx="37">
                  <c:v>3669.38081008564</c:v>
                </c:pt>
                <c:pt idx="38">
                  <c:v>3714.4794896856401</c:v>
                </c:pt>
                <c:pt idx="39">
                  <c:v>3752.8681828856402</c:v>
                </c:pt>
                <c:pt idx="40">
                  <c:v>3781.0241172856399</c:v>
                </c:pt>
                <c:pt idx="41">
                  <c:v>3789.4705602856402</c:v>
                </c:pt>
                <c:pt idx="42">
                  <c:v>3796.2531073856399</c:v>
                </c:pt>
                <c:pt idx="43">
                  <c:v>3799.6981596856399</c:v>
                </c:pt>
                <c:pt idx="44">
                  <c:v>3798.1164108856401</c:v>
                </c:pt>
                <c:pt idx="45">
                  <c:v>3781.6891447856401</c:v>
                </c:pt>
                <c:pt idx="46">
                  <c:v>3766.5713754856401</c:v>
                </c:pt>
                <c:pt idx="47">
                  <c:v>3753.5072372856398</c:v>
                </c:pt>
                <c:pt idx="48">
                  <c:v>3743.82793238564</c:v>
                </c:pt>
                <c:pt idx="49">
                  <c:v>3738.36843608564</c:v>
                </c:pt>
                <c:pt idx="50">
                  <c:v>3734.60475028564</c:v>
                </c:pt>
                <c:pt idx="51">
                  <c:v>3733.5139133856401</c:v>
                </c:pt>
                <c:pt idx="52">
                  <c:v>3737.34312428564</c:v>
                </c:pt>
                <c:pt idx="53">
                  <c:v>3755.6259883856401</c:v>
                </c:pt>
                <c:pt idx="54">
                  <c:v>3772.5930632856398</c:v>
                </c:pt>
                <c:pt idx="55">
                  <c:v>3786.6107041856399</c:v>
                </c:pt>
                <c:pt idx="56">
                  <c:v>3796.3132237856398</c:v>
                </c:pt>
                <c:pt idx="57">
                  <c:v>3797.51754998564</c:v>
                </c:pt>
                <c:pt idx="58">
                  <c:v>3798.23937688564</c:v>
                </c:pt>
                <c:pt idx="59">
                  <c:v>3797.4425326856399</c:v>
                </c:pt>
                <c:pt idx="60">
                  <c:v>3794.8400196856401</c:v>
                </c:pt>
                <c:pt idx="61">
                  <c:v>3791.2099071856401</c:v>
                </c:pt>
                <c:pt idx="62">
                  <c:v>3785.7599418856398</c:v>
                </c:pt>
                <c:pt idx="63">
                  <c:v>3777.6906532856401</c:v>
                </c:pt>
                <c:pt idx="64">
                  <c:v>3765.2898720856401</c:v>
                </c:pt>
                <c:pt idx="65">
                  <c:v>3737.36929278564</c:v>
                </c:pt>
                <c:pt idx="66">
                  <c:v>3711.7269815856398</c:v>
                </c:pt>
                <c:pt idx="67">
                  <c:v>3689.6544377856399</c:v>
                </c:pt>
                <c:pt idx="68">
                  <c:v>3673.6064514856398</c:v>
                </c:pt>
                <c:pt idx="69">
                  <c:v>3668.5288894856399</c:v>
                </c:pt>
                <c:pt idx="70">
                  <c:v>3664.7240970856401</c:v>
                </c:pt>
                <c:pt idx="71">
                  <c:v>3663.3650631856399</c:v>
                </c:pt>
                <c:pt idx="72">
                  <c:v>3664.8624391856401</c:v>
                </c:pt>
                <c:pt idx="73">
                  <c:v>3675.46984008564</c:v>
                </c:pt>
                <c:pt idx="74">
                  <c:v>3685.8691426856399</c:v>
                </c:pt>
                <c:pt idx="75">
                  <c:v>3694.8552801856399</c:v>
                </c:pt>
                <c:pt idx="76">
                  <c:v>3702.7579042856401</c:v>
                </c:pt>
                <c:pt idx="77">
                  <c:v>3705.4002395856401</c:v>
                </c:pt>
                <c:pt idx="78">
                  <c:v>3708.4072298856399</c:v>
                </c:pt>
                <c:pt idx="79">
                  <c:v>3713.02748808564</c:v>
                </c:pt>
                <c:pt idx="80">
                  <c:v>3719.74245258564</c:v>
                </c:pt>
                <c:pt idx="81">
                  <c:v>3730.1583467856399</c:v>
                </c:pt>
                <c:pt idx="82">
                  <c:v>3740.9310112856401</c:v>
                </c:pt>
                <c:pt idx="83">
                  <c:v>3752.9334541856401</c:v>
                </c:pt>
                <c:pt idx="84">
                  <c:v>3766.1027470856402</c:v>
                </c:pt>
                <c:pt idx="85">
                  <c:v>3789.1096138856401</c:v>
                </c:pt>
                <c:pt idx="86">
                  <c:v>3809.3751398856398</c:v>
                </c:pt>
                <c:pt idx="87">
                  <c:v>3824.8421623856402</c:v>
                </c:pt>
                <c:pt idx="88">
                  <c:v>3832.7295350856398</c:v>
                </c:pt>
                <c:pt idx="89">
                  <c:v>3835.20040958564</c:v>
                </c:pt>
                <c:pt idx="90">
                  <c:v>3832.3074223856402</c:v>
                </c:pt>
                <c:pt idx="91">
                  <c:v>3819.7014128856399</c:v>
                </c:pt>
                <c:pt idx="92">
                  <c:v>3791.7121310856401</c:v>
                </c:pt>
                <c:pt idx="93">
                  <c:v>3745.2895537856398</c:v>
                </c:pt>
                <c:pt idx="94">
                  <c:v>3683.7664575856402</c:v>
                </c:pt>
                <c:pt idx="95">
                  <c:v>3611.94492728564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171392"/>
        <c:axId val="192177280"/>
      </c:areaChart>
      <c:catAx>
        <c:axId val="192171392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92177280"/>
        <c:crosses val="autoZero"/>
        <c:auto val="1"/>
        <c:lblAlgn val="ctr"/>
        <c:lblOffset val="100"/>
        <c:noMultiLvlLbl val="0"/>
      </c:catAx>
      <c:valAx>
        <c:axId val="192177280"/>
        <c:scaling>
          <c:orientation val="minMax"/>
        </c:scaling>
        <c:delete val="0"/>
        <c:axPos val="l"/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9217139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7587467345626226"/>
          <c:y val="0.93683228139816299"/>
          <c:w val="0.42559771646167754"/>
          <c:h val="4.8867505712578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th-TH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30112867332378E-3"/>
          <c:y val="0.19668144208037824"/>
          <c:w val="0.504914298189861"/>
          <c:h val="0.80331850192645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Consumption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explosion val="5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5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7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bg2">
                  <a:lumMod val="2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explosion val="2"/>
            <c:spPr>
              <a:solidFill>
                <a:srgbClr val="FF2D2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491514434346472E-2"/>
                  <c:y val="-6.1757012974934591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6618220845425167E-2"/>
                  <c:y val="-5.2879188541787676E-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7.6443815888955741E-2"/>
                  <c:y val="-0.191705795184329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4618687680115562E-3"/>
                  <c:y val="-0.217505065856129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ครัวเรือน</c:v>
                </c:pt>
                <c:pt idx="1">
                  <c:v>ธุรกิจ</c:v>
                </c:pt>
                <c:pt idx="2">
                  <c:v>อุตสาหกรรม</c:v>
                </c:pt>
                <c:pt idx="3">
                  <c:v>NGOs</c:v>
                </c:pt>
                <c:pt idx="4">
                  <c:v>เกษตรกรรม</c:v>
                </c:pt>
                <c:pt idx="5">
                  <c:v>อื่นๆ</c:v>
                </c:pt>
                <c:pt idx="6">
                  <c:v>ไฟฟ้าไม่คิดมูลค่า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50199.3675</c:v>
                </c:pt>
                <c:pt idx="1">
                  <c:v>49653.510299999994</c:v>
                </c:pt>
                <c:pt idx="2">
                  <c:v>86596.345799999996</c:v>
                </c:pt>
                <c:pt idx="3">
                  <c:v>214.44389999999999</c:v>
                </c:pt>
                <c:pt idx="4">
                  <c:v>487.3725</c:v>
                </c:pt>
                <c:pt idx="5">
                  <c:v>4464.3321000000005</c:v>
                </c:pt>
                <c:pt idx="6">
                  <c:v>3333.6279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น้ำมันดิบ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2562*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979.70366000000001</c:v>
                </c:pt>
                <c:pt idx="1">
                  <c:v>594.30007000000001</c:v>
                </c:pt>
                <c:pt idx="2">
                  <c:v>484.76659000000001</c:v>
                </c:pt>
                <c:pt idx="3">
                  <c:v>677.58620999999994</c:v>
                </c:pt>
                <c:pt idx="4">
                  <c:v>827.33298000000002</c:v>
                </c:pt>
                <c:pt idx="5">
                  <c:v>640.44811500000014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น้ำมันสำเร็จรูป</c:v>
                </c:pt>
              </c:strCache>
            </c:strRef>
          </c:tx>
          <c:spPr>
            <a:solidFill>
              <a:srgbClr val="FF505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2562*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202.26914000000002</c:v>
                </c:pt>
                <c:pt idx="1">
                  <c:v>98.059550000000002</c:v>
                </c:pt>
                <c:pt idx="2">
                  <c:v>102.03636</c:v>
                </c:pt>
                <c:pt idx="3">
                  <c:v>125.51894</c:v>
                </c:pt>
                <c:pt idx="4">
                  <c:v>151.8184</c:v>
                </c:pt>
                <c:pt idx="5">
                  <c:v>160.6979566666667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ก๊าซธรรมชาติ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2562*</c:v>
                </c:pt>
              </c:strCache>
            </c:strRef>
          </c:cat>
          <c:val>
            <c:numRef>
              <c:f>Sheet1!$D$2:$D$7</c:f>
              <c:numCache>
                <c:formatCode>#,##0</c:formatCode>
                <c:ptCount val="6"/>
                <c:pt idx="0">
                  <c:v>117.17180999999999</c:v>
                </c:pt>
                <c:pt idx="1">
                  <c:v>107.44278</c:v>
                </c:pt>
                <c:pt idx="2">
                  <c:v>66.57244</c:v>
                </c:pt>
                <c:pt idx="3">
                  <c:v>68.52046</c:v>
                </c:pt>
                <c:pt idx="4">
                  <c:v>74.426389999999998</c:v>
                </c:pt>
                <c:pt idx="5">
                  <c:v>78.007947500000014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ถ่านหินนำเข้า</c:v>
                </c:pt>
              </c:strCache>
            </c:strRef>
          </c:tx>
          <c:spPr>
            <a:solidFill>
              <a:srgbClr val="9F5FCF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2562*</c:v>
                </c:pt>
              </c:strCache>
            </c:strRef>
          </c:cat>
          <c:val>
            <c:numRef>
              <c:f>Sheet1!$E$2:$E$7</c:f>
              <c:numCache>
                <c:formatCode>#,##0</c:formatCode>
                <c:ptCount val="6"/>
                <c:pt idx="0">
                  <c:v>47.947379999999995</c:v>
                </c:pt>
                <c:pt idx="1">
                  <c:v>45.318429999999999</c:v>
                </c:pt>
                <c:pt idx="2">
                  <c:v>42.173629999999996</c:v>
                </c:pt>
                <c:pt idx="3">
                  <c:v>49.929470000000002</c:v>
                </c:pt>
                <c:pt idx="4">
                  <c:v>53.607949999999995</c:v>
                </c:pt>
                <c:pt idx="5">
                  <c:v>47.981769999999997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ไฟฟ้า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2562*</c:v>
                </c:pt>
              </c:strCache>
            </c:strRef>
          </c:cat>
          <c:val>
            <c:numRef>
              <c:f>Sheet1!$F$2:$F$7</c:f>
              <c:numCache>
                <c:formatCode>#,##0</c:formatCode>
                <c:ptCount val="6"/>
                <c:pt idx="0">
                  <c:v>18.91893</c:v>
                </c:pt>
                <c:pt idx="1">
                  <c:v>23.213330000000003</c:v>
                </c:pt>
                <c:pt idx="2">
                  <c:v>35.290440000000004</c:v>
                </c:pt>
                <c:pt idx="3">
                  <c:v>43.442489999999999</c:v>
                </c:pt>
                <c:pt idx="4">
                  <c:v>46.684699999999999</c:v>
                </c:pt>
                <c:pt idx="5">
                  <c:v>47.446784999999998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LNG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2562*</c:v>
                </c:pt>
              </c:strCache>
            </c:strRef>
          </c:cat>
          <c:val>
            <c:numRef>
              <c:f>Sheet1!$G$2:$G$7</c:f>
              <c:numCache>
                <c:formatCode>#,##0</c:formatCode>
                <c:ptCount val="6"/>
                <c:pt idx="0">
                  <c:v>33.304379999999995</c:v>
                </c:pt>
                <c:pt idx="1">
                  <c:v>43.553980000000003</c:v>
                </c:pt>
                <c:pt idx="2">
                  <c:v>33.016449999999999</c:v>
                </c:pt>
                <c:pt idx="3">
                  <c:v>50.90025</c:v>
                </c:pt>
                <c:pt idx="4">
                  <c:v>69.471210000000013</c:v>
                </c:pt>
                <c:pt idx="5">
                  <c:v>78.054459999999992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1816448"/>
        <c:axId val="151818240"/>
      </c:barChart>
      <c:catAx>
        <c:axId val="15181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51818240"/>
        <c:crosses val="autoZero"/>
        <c:auto val="1"/>
        <c:lblAlgn val="ctr"/>
        <c:lblOffset val="100"/>
        <c:noMultiLvlLbl val="0"/>
      </c:catAx>
      <c:valAx>
        <c:axId val="1518182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51816448"/>
        <c:crosses val="autoZero"/>
        <c:crossBetween val="between"/>
      </c:valAx>
      <c:spPr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sz="105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น้ำมันดิบ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2562*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8.6534500000000012</c:v>
                </c:pt>
                <c:pt idx="1">
                  <c:v>0.31775999999999999</c:v>
                </c:pt>
                <c:pt idx="2">
                  <c:v>15.09225</c:v>
                </c:pt>
                <c:pt idx="3">
                  <c:v>21.134979999999999</c:v>
                </c:pt>
                <c:pt idx="4">
                  <c:v>23.530470000000001</c:v>
                </c:pt>
                <c:pt idx="5">
                  <c:v>18.713005000000003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น้ำมันสำเร็จรูป</c:v>
                </c:pt>
              </c:strCache>
            </c:strRef>
          </c:tx>
          <c:spPr>
            <a:solidFill>
              <a:srgbClr val="FF505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2562*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302.32497999999998</c:v>
                </c:pt>
                <c:pt idx="1">
                  <c:v>210.59093999999999</c:v>
                </c:pt>
                <c:pt idx="2">
                  <c:v>145.01482999999999</c:v>
                </c:pt>
                <c:pt idx="3">
                  <c:v>192.20920999999998</c:v>
                </c:pt>
                <c:pt idx="4">
                  <c:v>257.65663000000001</c:v>
                </c:pt>
                <c:pt idx="5">
                  <c:v>168.517405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ไฟฟ้า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2562*</c:v>
                </c:pt>
              </c:strCache>
            </c:strRef>
          </c:cat>
          <c:val>
            <c:numRef>
              <c:f>Sheet1!$D$2:$D$7</c:f>
              <c:numCache>
                <c:formatCode>#,##0</c:formatCode>
                <c:ptCount val="6"/>
                <c:pt idx="0">
                  <c:v>6.9499300000000002</c:v>
                </c:pt>
                <c:pt idx="1">
                  <c:v>7.6564799999999993</c:v>
                </c:pt>
                <c:pt idx="2">
                  <c:v>5.20085</c:v>
                </c:pt>
                <c:pt idx="3">
                  <c:v>3.9739800000000001</c:v>
                </c:pt>
                <c:pt idx="4">
                  <c:v>3.9681700000000002</c:v>
                </c:pt>
                <c:pt idx="5">
                  <c:v>7.0755299999999988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8158848"/>
        <c:axId val="158160384"/>
      </c:barChart>
      <c:catAx>
        <c:axId val="15815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58160384"/>
        <c:crosses val="autoZero"/>
        <c:auto val="1"/>
        <c:lblAlgn val="ctr"/>
        <c:lblOffset val="100"/>
        <c:noMultiLvlLbl val="0"/>
      </c:catAx>
      <c:valAx>
        <c:axId val="158160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58158848"/>
        <c:crosses val="autoZero"/>
        <c:crossBetween val="between"/>
      </c:valAx>
      <c:spPr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63517768859016"/>
          <c:y val="9.8820225420193003E-2"/>
          <c:w val="0.67792771289301212"/>
          <c:h val="0.8122651006362431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781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8580565701033222E-2"/>
                  <c:y val="3.301850492209712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1.1023080768803466E-2"/>
                  <c:y val="-6.740974768662475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delete val="1"/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Sheet1!$A$2:$A$7</c:f>
              <c:strCache>
                <c:ptCount val="6"/>
                <c:pt idx="0">
                  <c:v>น้ำมัน</c:v>
                </c:pt>
                <c:pt idx="1">
                  <c:v>ก๊าซธรรมชาติ</c:v>
                </c:pt>
                <c:pt idx="2">
                  <c:v>ถ่านหินนำเข้า</c:v>
                </c:pt>
                <c:pt idx="3">
                  <c:v>ลิกไนต์</c:v>
                </c:pt>
                <c:pt idx="4">
                  <c:v>พลังงานทดแทน</c:v>
                </c:pt>
                <c:pt idx="5">
                  <c:v>ไฟฟ้า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844.41639061984858</c:v>
                </c:pt>
                <c:pt idx="1">
                  <c:v>168.74048190995615</c:v>
                </c:pt>
                <c:pt idx="2">
                  <c:v>178.68815670926352</c:v>
                </c:pt>
                <c:pt idx="3">
                  <c:v>3.0827861921032746</c:v>
                </c:pt>
                <c:pt idx="4">
                  <c:v>270.34304893860394</c:v>
                </c:pt>
                <c:pt idx="5">
                  <c:v>331.44327710068012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8"/>
        <c:holeSize val="4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035942750615264E-2"/>
          <c:y val="5.6450538568087814E-2"/>
          <c:w val="0.81850419036362698"/>
          <c:h val="0.82739598999102792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HSD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50800" cmpd="sng">
              <a:noFill/>
              <a:prstDash val="sysDash"/>
            </a:ln>
          </c:spPr>
          <c:cat>
            <c:strRef>
              <c:f>Sheet1!$A$2:$A$73</c:f>
              <c:strCache>
                <c:ptCount val="36"/>
                <c:pt idx="0">
                  <c:v>ม.ค.60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ม.ค.61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ม.ค.62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</c:strCache>
            </c:strRef>
          </c:cat>
          <c:val>
            <c:numRef>
              <c:f>Sheet1!$B$2:$B$73</c:f>
              <c:numCache>
                <c:formatCode>#,##0.0</c:formatCode>
                <c:ptCount val="36"/>
                <c:pt idx="0">
                  <c:v>61.887096774193552</c:v>
                </c:pt>
                <c:pt idx="1">
                  <c:v>68.064285714285717</c:v>
                </c:pt>
                <c:pt idx="2">
                  <c:v>69.00322580645161</c:v>
                </c:pt>
                <c:pt idx="3">
                  <c:v>64.073333333333338</c:v>
                </c:pt>
                <c:pt idx="4">
                  <c:v>65.348387096774189</c:v>
                </c:pt>
                <c:pt idx="5">
                  <c:v>65.13666666666667</c:v>
                </c:pt>
                <c:pt idx="6">
                  <c:v>59.57741935483871</c:v>
                </c:pt>
                <c:pt idx="7">
                  <c:v>60.8</c:v>
                </c:pt>
                <c:pt idx="8">
                  <c:v>61.190000000000005</c:v>
                </c:pt>
                <c:pt idx="9">
                  <c:v>58.154838709677421</c:v>
                </c:pt>
                <c:pt idx="10">
                  <c:v>64.983333333333334</c:v>
                </c:pt>
                <c:pt idx="11">
                  <c:v>67.464516129032262</c:v>
                </c:pt>
                <c:pt idx="12" formatCode="0.0">
                  <c:v>65.637680000000003</c:v>
                </c:pt>
                <c:pt idx="13" formatCode="0.0">
                  <c:v>69.75</c:v>
                </c:pt>
                <c:pt idx="14" formatCode="0.0">
                  <c:v>70.299970000000002</c:v>
                </c:pt>
                <c:pt idx="15" formatCode="0.0">
                  <c:v>66.647769999999994</c:v>
                </c:pt>
                <c:pt idx="16" formatCode="0.0">
                  <c:v>65.25</c:v>
                </c:pt>
                <c:pt idx="17">
                  <c:v>63.869399999999999</c:v>
                </c:pt>
                <c:pt idx="18">
                  <c:v>59.491999999999997</c:v>
                </c:pt>
                <c:pt idx="19">
                  <c:v>61.540649999999999</c:v>
                </c:pt>
                <c:pt idx="20">
                  <c:v>58.533729999999998</c:v>
                </c:pt>
                <c:pt idx="21">
                  <c:v>60.715679999999999</c:v>
                </c:pt>
                <c:pt idx="22">
                  <c:v>66.510270000000006</c:v>
                </c:pt>
                <c:pt idx="23">
                  <c:v>68.626130000000003</c:v>
                </c:pt>
                <c:pt idx="24">
                  <c:v>68.403229999999994</c:v>
                </c:pt>
                <c:pt idx="25">
                  <c:v>69.946430000000007</c:v>
                </c:pt>
                <c:pt idx="26">
                  <c:v>70.612899999999996</c:v>
                </c:pt>
                <c:pt idx="27">
                  <c:v>69.19</c:v>
                </c:pt>
                <c:pt idx="28">
                  <c:v>69.051609999999997</c:v>
                </c:pt>
                <c:pt idx="29">
                  <c:v>66.733329999999995</c:v>
                </c:pt>
                <c:pt idx="30">
                  <c:v>65.935479999999998</c:v>
                </c:pt>
                <c:pt idx="31">
                  <c:v>63.696770000000001</c:v>
                </c:pt>
                <c:pt idx="32">
                  <c:v>62.276670000000003</c:v>
                </c:pt>
                <c:pt idx="33">
                  <c:v>65.317225806451617</c:v>
                </c:pt>
                <c:pt idx="34">
                  <c:v>69.316666666666663</c:v>
                </c:pt>
                <c:pt idx="35">
                  <c:v>69.391176594630394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274112"/>
        <c:axId val="97288192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ราคา</c:v>
                </c:pt>
              </c:strCache>
            </c:strRef>
          </c:tx>
          <c:spPr>
            <a:ln w="50800">
              <a:solidFill>
                <a:srgbClr val="0033CC"/>
              </a:solidFill>
              <a:prstDash val="solid"/>
            </a:ln>
          </c:spPr>
          <c:marker>
            <c:symbol val="none"/>
          </c:marker>
          <c:cat>
            <c:strRef>
              <c:f>Sheet1!$A$2:$A$73</c:f>
              <c:strCache>
                <c:ptCount val="36"/>
                <c:pt idx="0">
                  <c:v>ม.ค.60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ม.ค.61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ม.ค.62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</c:strCache>
            </c:strRef>
          </c:cat>
          <c:val>
            <c:numRef>
              <c:f>Sheet1!$C$2:$C$73</c:f>
              <c:numCache>
                <c:formatCode>#,##0.00</c:formatCode>
                <c:ptCount val="36"/>
                <c:pt idx="0">
                  <c:v>26.43</c:v>
                </c:pt>
                <c:pt idx="1">
                  <c:v>26.57</c:v>
                </c:pt>
                <c:pt idx="2">
                  <c:v>25.8</c:v>
                </c:pt>
                <c:pt idx="3">
                  <c:v>25.57</c:v>
                </c:pt>
                <c:pt idx="4">
                  <c:v>25.02</c:v>
                </c:pt>
                <c:pt idx="5">
                  <c:v>24.17</c:v>
                </c:pt>
                <c:pt idx="6">
                  <c:v>24.52</c:v>
                </c:pt>
                <c:pt idx="7">
                  <c:v>24.99</c:v>
                </c:pt>
                <c:pt idx="8">
                  <c:v>25.46</c:v>
                </c:pt>
                <c:pt idx="9">
                  <c:v>25.93</c:v>
                </c:pt>
                <c:pt idx="10">
                  <c:v>26.46</c:v>
                </c:pt>
                <c:pt idx="11">
                  <c:v>26.7</c:v>
                </c:pt>
                <c:pt idx="12">
                  <c:v>27.52</c:v>
                </c:pt>
                <c:pt idx="13">
                  <c:v>26.93</c:v>
                </c:pt>
                <c:pt idx="14">
                  <c:v>26.91</c:v>
                </c:pt>
                <c:pt idx="15">
                  <c:v>27.51</c:v>
                </c:pt>
                <c:pt idx="16">
                  <c:v>28.96</c:v>
                </c:pt>
                <c:pt idx="17">
                  <c:v>28.79</c:v>
                </c:pt>
                <c:pt idx="18">
                  <c:v>28.91</c:v>
                </c:pt>
                <c:pt idx="19">
                  <c:v>29.27</c:v>
                </c:pt>
                <c:pt idx="20">
                  <c:v>29.81</c:v>
                </c:pt>
                <c:pt idx="21">
                  <c:v>29.89</c:v>
                </c:pt>
                <c:pt idx="22">
                  <c:v>29.14</c:v>
                </c:pt>
                <c:pt idx="23">
                  <c:v>26.5</c:v>
                </c:pt>
                <c:pt idx="24">
                  <c:v>25.56</c:v>
                </c:pt>
                <c:pt idx="25">
                  <c:v>26.5</c:v>
                </c:pt>
                <c:pt idx="26">
                  <c:v>27.39</c:v>
                </c:pt>
                <c:pt idx="27">
                  <c:v>27.61</c:v>
                </c:pt>
                <c:pt idx="28">
                  <c:v>27.92</c:v>
                </c:pt>
                <c:pt idx="29">
                  <c:v>26.23</c:v>
                </c:pt>
                <c:pt idx="30">
                  <c:v>26.62</c:v>
                </c:pt>
                <c:pt idx="31">
                  <c:v>25.92</c:v>
                </c:pt>
                <c:pt idx="32">
                  <c:v>26.01</c:v>
                </c:pt>
                <c:pt idx="33">
                  <c:v>26.477333333333299</c:v>
                </c:pt>
                <c:pt idx="34">
                  <c:v>26.450303030303001</c:v>
                </c:pt>
                <c:pt idx="35">
                  <c:v>26.4232727272727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291264"/>
        <c:axId val="97289728"/>
      </c:lineChart>
      <c:catAx>
        <c:axId val="97274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/>
          <a:lstStyle/>
          <a:p>
            <a:pPr>
              <a:defRPr sz="105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97288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288192"/>
        <c:scaling>
          <c:orientation val="minMax"/>
          <c:max val="70"/>
          <c:min val="4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97274112"/>
        <c:crosses val="autoZero"/>
        <c:crossBetween val="midCat"/>
      </c:valAx>
      <c:valAx>
        <c:axId val="97289728"/>
        <c:scaling>
          <c:orientation val="minMax"/>
          <c:max val="36"/>
          <c:min val="14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97291264"/>
        <c:crosses val="max"/>
        <c:crossBetween val="between"/>
        <c:majorUnit val="2"/>
      </c:valAx>
      <c:catAx>
        <c:axId val="97291264"/>
        <c:scaling>
          <c:orientation val="minMax"/>
        </c:scaling>
        <c:delete val="1"/>
        <c:axPos val="b"/>
        <c:majorTickMark val="out"/>
        <c:minorTickMark val="none"/>
        <c:tickLblPos val="nextTo"/>
        <c:crossAx val="9728972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035942750615264E-2"/>
          <c:y val="5.6450538568087814E-2"/>
          <c:w val="0.81850419036362698"/>
          <c:h val="0.82739598999102792"/>
        </c:manualLayout>
      </c:layout>
      <c:areaChart>
        <c:grouping val="standard"/>
        <c:varyColors val="0"/>
        <c:ser>
          <c:idx val="0"/>
          <c:order val="0"/>
          <c:spPr>
            <a:solidFill>
              <a:schemeClr val="bg2">
                <a:lumMod val="90000"/>
              </a:schemeClr>
            </a:solidFill>
            <a:ln w="50800" cmpd="sng">
              <a:noFill/>
            </a:ln>
          </c:spPr>
          <c:cat>
            <c:strRef>
              <c:f>Sheet1!$A$3:$A$38</c:f>
              <c:strCache>
                <c:ptCount val="36"/>
                <c:pt idx="0">
                  <c:v>ม.ค.60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ม.ค.61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ม.ค.62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</c:strCache>
            </c:strRef>
          </c:cat>
          <c:val>
            <c:numRef>
              <c:f>Sheet1!$B$3:$B$38</c:f>
              <c:numCache>
                <c:formatCode>#,##0.0</c:formatCode>
                <c:ptCount val="36"/>
                <c:pt idx="0">
                  <c:v>28.664645161290327</c:v>
                </c:pt>
                <c:pt idx="1">
                  <c:v>29.358499999999992</c:v>
                </c:pt>
                <c:pt idx="2">
                  <c:v>30.234741935483871</c:v>
                </c:pt>
                <c:pt idx="3">
                  <c:v>29.93546666666667</c:v>
                </c:pt>
                <c:pt idx="4">
                  <c:v>29.766483870967743</c:v>
                </c:pt>
                <c:pt idx="5">
                  <c:v>31.179733333333331</c:v>
                </c:pt>
                <c:pt idx="6">
                  <c:v>30.151612903225804</c:v>
                </c:pt>
                <c:pt idx="7">
                  <c:v>30.613774193548384</c:v>
                </c:pt>
                <c:pt idx="8">
                  <c:v>30.318033333333329</c:v>
                </c:pt>
                <c:pt idx="9">
                  <c:v>29.946612903225809</c:v>
                </c:pt>
                <c:pt idx="10">
                  <c:v>29.306466666666665</c:v>
                </c:pt>
                <c:pt idx="11">
                  <c:v>31.212225806451613</c:v>
                </c:pt>
                <c:pt idx="12">
                  <c:v>30.015064516129033</c:v>
                </c:pt>
                <c:pt idx="13">
                  <c:v>31.540892857142858</c:v>
                </c:pt>
                <c:pt idx="14">
                  <c:v>30.947677419354839</c:v>
                </c:pt>
                <c:pt idx="15">
                  <c:v>31.411633333333334</c:v>
                </c:pt>
                <c:pt idx="16">
                  <c:v>29.965322580645164</c:v>
                </c:pt>
                <c:pt idx="17">
                  <c:v>31.700166666666668</c:v>
                </c:pt>
                <c:pt idx="18">
                  <c:v>30.611612903225804</c:v>
                </c:pt>
                <c:pt idx="19">
                  <c:v>31.257354838709677</c:v>
                </c:pt>
                <c:pt idx="20">
                  <c:v>30.021533333333334</c:v>
                </c:pt>
                <c:pt idx="21">
                  <c:v>30.651096774193547</c:v>
                </c:pt>
                <c:pt idx="22">
                  <c:v>31.527733333333334</c:v>
                </c:pt>
                <c:pt idx="23">
                  <c:v>33.048580645161294</c:v>
                </c:pt>
                <c:pt idx="24">
                  <c:v>31.184322580645158</c:v>
                </c:pt>
                <c:pt idx="25">
                  <c:v>32.169642857142861</c:v>
                </c:pt>
                <c:pt idx="26">
                  <c:v>32.288129032258063</c:v>
                </c:pt>
                <c:pt idx="27">
                  <c:v>32.632333333333335</c:v>
                </c:pt>
                <c:pt idx="28">
                  <c:v>31.549645161290321</c:v>
                </c:pt>
                <c:pt idx="29">
                  <c:v>32.846866666666664</c:v>
                </c:pt>
                <c:pt idx="30">
                  <c:v>32.171032258064521</c:v>
                </c:pt>
                <c:pt idx="31">
                  <c:v>32.199129032258064</c:v>
                </c:pt>
                <c:pt idx="32">
                  <c:v>30.93856666666667</c:v>
                </c:pt>
                <c:pt idx="33">
                  <c:v>32.694161290322583</c:v>
                </c:pt>
                <c:pt idx="34">
                  <c:v>32.407133333333334</c:v>
                </c:pt>
                <c:pt idx="35">
                  <c:v>33.923888985866142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515392"/>
        <c:axId val="97516928"/>
      </c:areaChart>
      <c:lineChart>
        <c:grouping val="standard"/>
        <c:varyColors val="0"/>
        <c:ser>
          <c:idx val="1"/>
          <c:order val="1"/>
          <c:spPr>
            <a:ln w="50800">
              <a:solidFill>
                <a:srgbClr val="0033CC"/>
              </a:solidFill>
              <a:prstDash val="solid"/>
            </a:ln>
          </c:spPr>
          <c:marker>
            <c:symbol val="none"/>
          </c:marker>
          <c:cat>
            <c:strRef>
              <c:f>Sheet1!$A$3:$A$38</c:f>
              <c:strCache>
                <c:ptCount val="36"/>
                <c:pt idx="0">
                  <c:v>ม.ค.60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ม.ค.61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ม.ค.62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</c:strCache>
            </c:strRef>
          </c:cat>
          <c:val>
            <c:numRef>
              <c:f>Sheet1!$C$3:$C$38</c:f>
              <c:numCache>
                <c:formatCode>#,##0.00</c:formatCode>
                <c:ptCount val="36"/>
                <c:pt idx="0">
                  <c:v>27.144070620883998</c:v>
                </c:pt>
                <c:pt idx="1">
                  <c:v>27.634582561876705</c:v>
                </c:pt>
                <c:pt idx="2">
                  <c:v>26.488765626383664</c:v>
                </c:pt>
                <c:pt idx="3">
                  <c:v>26.831149138591456</c:v>
                </c:pt>
                <c:pt idx="4">
                  <c:v>26.393345124035374</c:v>
                </c:pt>
                <c:pt idx="5">
                  <c:v>25.406728056258768</c:v>
                </c:pt>
                <c:pt idx="6">
                  <c:v>25.252908655183482</c:v>
                </c:pt>
                <c:pt idx="7">
                  <c:v>26.215464270247317</c:v>
                </c:pt>
                <c:pt idx="8">
                  <c:v>26.938305903747057</c:v>
                </c:pt>
                <c:pt idx="9">
                  <c:v>26.726509562716455</c:v>
                </c:pt>
                <c:pt idx="10">
                  <c:v>27.57008053967612</c:v>
                </c:pt>
                <c:pt idx="11">
                  <c:v>27.465845817240766</c:v>
                </c:pt>
                <c:pt idx="12">
                  <c:v>27.651064605192879</c:v>
                </c:pt>
                <c:pt idx="13">
                  <c:v>27.25277482180163</c:v>
                </c:pt>
                <c:pt idx="14">
                  <c:v>27.155274333995568</c:v>
                </c:pt>
                <c:pt idx="15">
                  <c:v>27.61064204450793</c:v>
                </c:pt>
                <c:pt idx="16">
                  <c:v>28.808089608956585</c:v>
                </c:pt>
                <c:pt idx="17">
                  <c:v>28.655186523730158</c:v>
                </c:pt>
                <c:pt idx="18">
                  <c:v>28.791459661102682</c:v>
                </c:pt>
                <c:pt idx="19">
                  <c:v>29.123351417679245</c:v>
                </c:pt>
                <c:pt idx="20">
                  <c:v>29.99760395316251</c:v>
                </c:pt>
                <c:pt idx="21">
                  <c:v>30.006819710708662</c:v>
                </c:pt>
                <c:pt idx="22">
                  <c:v>28.24304428270559</c:v>
                </c:pt>
                <c:pt idx="23">
                  <c:v>26.377899553540924</c:v>
                </c:pt>
                <c:pt idx="24">
                  <c:v>25.61885091143813</c:v>
                </c:pt>
                <c:pt idx="25">
                  <c:v>26.251995492645019</c:v>
                </c:pt>
                <c:pt idx="26">
                  <c:v>27.753975964401178</c:v>
                </c:pt>
                <c:pt idx="27">
                  <c:v>28.728149463211334</c:v>
                </c:pt>
                <c:pt idx="28">
                  <c:v>28.570841285470213</c:v>
                </c:pt>
                <c:pt idx="29">
                  <c:v>26.738619117399328</c:v>
                </c:pt>
                <c:pt idx="30">
                  <c:v>27.268527176321715</c:v>
                </c:pt>
                <c:pt idx="31">
                  <c:v>26.744397484203638</c:v>
                </c:pt>
                <c:pt idx="32">
                  <c:v>26.799882681485997</c:v>
                </c:pt>
                <c:pt idx="33">
                  <c:v>26.170515668675179</c:v>
                </c:pt>
                <c:pt idx="34">
                  <c:v>26.17613752845693</c:v>
                </c:pt>
                <c:pt idx="35">
                  <c:v>26.17613752845693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24352"/>
        <c:axId val="97522816"/>
      </c:lineChart>
      <c:catAx>
        <c:axId val="97515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/>
          <a:lstStyle/>
          <a:p>
            <a:pPr>
              <a:defRPr sz="105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97516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516928"/>
        <c:scaling>
          <c:orientation val="minMax"/>
          <c:max val="35"/>
          <c:min val="12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97515392"/>
        <c:crosses val="autoZero"/>
        <c:crossBetween val="midCat"/>
        <c:majorUnit val="3"/>
      </c:valAx>
      <c:valAx>
        <c:axId val="97522816"/>
        <c:scaling>
          <c:orientation val="minMax"/>
          <c:max val="44"/>
          <c:min val="16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97524352"/>
        <c:crosses val="max"/>
        <c:crossBetween val="between"/>
        <c:majorUnit val="3"/>
      </c:valAx>
      <c:catAx>
        <c:axId val="97524352"/>
        <c:scaling>
          <c:orientation val="minMax"/>
        </c:scaling>
        <c:delete val="1"/>
        <c:axPos val="b"/>
        <c:majorTickMark val="out"/>
        <c:minorTickMark val="none"/>
        <c:tickLblPos val="nextTo"/>
        <c:crossAx val="9752281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761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7.8092244467140012E-2"/>
                  <c:y val="-7.46895557479609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6714392521537713E-3"/>
                  <c:y val="-3.173303093580739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6204560669660525E-2"/>
                  <c:y val="-0.12130114781480715"/>
                </c:manualLayout>
              </c:layout>
              <c:spPr/>
              <c:txPr>
                <a:bodyPr/>
                <a:lstStyle/>
                <a:p>
                  <a:pPr>
                    <a:defRPr sz="5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95</c:v>
                </c:pt>
                <c:pt idx="1">
                  <c:v>91E10</c:v>
                </c:pt>
                <c:pt idx="2">
                  <c:v>95E10</c:v>
                </c:pt>
                <c:pt idx="3">
                  <c:v>95E20</c:v>
                </c:pt>
                <c:pt idx="4">
                  <c:v>95E85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 formatCode="0">
                  <c:v>0.96189375188530202</c:v>
                </c:pt>
                <c:pt idx="1">
                  <c:v>9.5886812484212083</c:v>
                </c:pt>
                <c:pt idx="2">
                  <c:v>13.902084278248358</c:v>
                </c:pt>
                <c:pt idx="3">
                  <c:v>6.5058599198723579</c:v>
                </c:pt>
                <c:pt idx="4">
                  <c:v>1.2917760396680134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การใช้ LPG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ครัวเรือน</c:v>
                </c:pt>
                <c:pt idx="1">
                  <c:v>อุตสาหกรรม</c:v>
                </c:pt>
                <c:pt idx="2">
                  <c:v>รถยนต์</c:v>
                </c:pt>
                <c:pt idx="3">
                  <c:v>ปิโตรเคมี</c:v>
                </c:pt>
                <c:pt idx="4">
                  <c:v>ใช้เอง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2127.5770000000007</c:v>
                </c:pt>
                <c:pt idx="1">
                  <c:v>659.18300000000067</c:v>
                </c:pt>
                <c:pt idx="2">
                  <c:v>1023.7699999999999</c:v>
                </c:pt>
                <c:pt idx="3">
                  <c:v>2715.5399999999995</c:v>
                </c:pt>
                <c:pt idx="4">
                  <c:v>56.079000000000008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54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035942750615264E-2"/>
          <c:y val="5.6450538568087814E-2"/>
          <c:w val="0.81850419036362698"/>
          <c:h val="0.80614829359412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ครัวเรือนรายได้น้อย</c:v>
                </c:pt>
              </c:strCache>
            </c:strRef>
          </c:tx>
          <c:spPr>
            <a:ln w="44450">
              <a:solidFill>
                <a:srgbClr val="FF5050"/>
              </a:solidFill>
              <a:prstDash val="sysDash"/>
            </a:ln>
          </c:spPr>
          <c:marker>
            <c:symbol val="none"/>
          </c:marker>
          <c:cat>
            <c:strRef>
              <c:f>Sheet1!$A$2:$A$119</c:f>
              <c:strCache>
                <c:ptCount val="118"/>
                <c:pt idx="0">
                  <c:v>ม.ค. 53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54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55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56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 57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  <c:pt idx="60">
                  <c:v>ม.ค. 58</c:v>
                </c:pt>
                <c:pt idx="61">
                  <c:v>ก.พ.</c:v>
                </c:pt>
                <c:pt idx="62">
                  <c:v>มี.ค.</c:v>
                </c:pt>
                <c:pt idx="63">
                  <c:v>เม.ย.</c:v>
                </c:pt>
                <c:pt idx="64">
                  <c:v>พ.ค.</c:v>
                </c:pt>
                <c:pt idx="65">
                  <c:v>มิ.ย.</c:v>
                </c:pt>
                <c:pt idx="66">
                  <c:v>ก.ค.</c:v>
                </c:pt>
                <c:pt idx="67">
                  <c:v>ส.ค.</c:v>
                </c:pt>
                <c:pt idx="68">
                  <c:v>ก.ย.</c:v>
                </c:pt>
                <c:pt idx="69">
                  <c:v>ต.ค.</c:v>
                </c:pt>
                <c:pt idx="70">
                  <c:v>พ.ย.</c:v>
                </c:pt>
                <c:pt idx="71">
                  <c:v>ธ.ค.</c:v>
                </c:pt>
                <c:pt idx="72">
                  <c:v>ม.ค. 59</c:v>
                </c:pt>
                <c:pt idx="73">
                  <c:v>ก.พ.</c:v>
                </c:pt>
                <c:pt idx="74">
                  <c:v>มี.ค.</c:v>
                </c:pt>
                <c:pt idx="75">
                  <c:v>เม.ย.</c:v>
                </c:pt>
                <c:pt idx="76">
                  <c:v>พ.ค.</c:v>
                </c:pt>
                <c:pt idx="77">
                  <c:v>มิ.ย.</c:v>
                </c:pt>
                <c:pt idx="78">
                  <c:v>ก.ค.</c:v>
                </c:pt>
                <c:pt idx="79">
                  <c:v>ส.ค.</c:v>
                </c:pt>
                <c:pt idx="80">
                  <c:v>ก.ย.</c:v>
                </c:pt>
                <c:pt idx="81">
                  <c:v>ต.ค.</c:v>
                </c:pt>
                <c:pt idx="82">
                  <c:v>พ.ย.</c:v>
                </c:pt>
                <c:pt idx="83">
                  <c:v>ธ.ค.</c:v>
                </c:pt>
                <c:pt idx="84">
                  <c:v>ม.ค. 60</c:v>
                </c:pt>
                <c:pt idx="85">
                  <c:v>ก.พ.</c:v>
                </c:pt>
                <c:pt idx="86">
                  <c:v>มี.ค.</c:v>
                </c:pt>
                <c:pt idx="87">
                  <c:v>เม.ย.</c:v>
                </c:pt>
                <c:pt idx="88">
                  <c:v>พ.ค.</c:v>
                </c:pt>
                <c:pt idx="89">
                  <c:v>มิ.ย.</c:v>
                </c:pt>
                <c:pt idx="90">
                  <c:v>ก.ค.</c:v>
                </c:pt>
                <c:pt idx="91">
                  <c:v>ส.ค.</c:v>
                </c:pt>
                <c:pt idx="92">
                  <c:v>ก.ย.</c:v>
                </c:pt>
                <c:pt idx="93">
                  <c:v>ต.ค.</c:v>
                </c:pt>
                <c:pt idx="94">
                  <c:v>พ.ย.</c:v>
                </c:pt>
                <c:pt idx="95">
                  <c:v>ธ.ค.</c:v>
                </c:pt>
                <c:pt idx="96">
                  <c:v>ม.ค. 61</c:v>
                </c:pt>
                <c:pt idx="97">
                  <c:v>ก.พ.</c:v>
                </c:pt>
                <c:pt idx="98">
                  <c:v>มี.ค.</c:v>
                </c:pt>
                <c:pt idx="99">
                  <c:v>เม.ย.</c:v>
                </c:pt>
                <c:pt idx="100">
                  <c:v>พ.ค.</c:v>
                </c:pt>
                <c:pt idx="101">
                  <c:v>มิ.ย.</c:v>
                </c:pt>
                <c:pt idx="102">
                  <c:v>ก.ค.</c:v>
                </c:pt>
                <c:pt idx="103">
                  <c:v>ส.ค.</c:v>
                </c:pt>
                <c:pt idx="104">
                  <c:v>ก.ย.</c:v>
                </c:pt>
                <c:pt idx="105">
                  <c:v>ต.ค.</c:v>
                </c:pt>
                <c:pt idx="106">
                  <c:v>พ.ย.</c:v>
                </c:pt>
                <c:pt idx="107">
                  <c:v>ธ.ค.</c:v>
                </c:pt>
                <c:pt idx="108">
                  <c:v>ม.ค. 62</c:v>
                </c:pt>
                <c:pt idx="109">
                  <c:v>ก.พ.</c:v>
                </c:pt>
                <c:pt idx="110">
                  <c:v>มี.ค.</c:v>
                </c:pt>
                <c:pt idx="111">
                  <c:v>เม.ย.</c:v>
                </c:pt>
                <c:pt idx="112">
                  <c:v>พ.ค.</c:v>
                </c:pt>
                <c:pt idx="113">
                  <c:v>มิ.ย.</c:v>
                </c:pt>
                <c:pt idx="114">
                  <c:v>ก.ค.</c:v>
                </c:pt>
                <c:pt idx="115">
                  <c:v>ส.ค.</c:v>
                </c:pt>
                <c:pt idx="116">
                  <c:v>ก.ย.</c:v>
                </c:pt>
                <c:pt idx="117">
                  <c:v>ต.ค.</c:v>
                </c:pt>
              </c:strCache>
            </c:strRef>
          </c:cat>
          <c:val>
            <c:numRef>
              <c:f>Sheet1!$B$2:$B$119</c:f>
              <c:numCache>
                <c:formatCode>General</c:formatCode>
                <c:ptCount val="118"/>
                <c:pt idx="44" formatCode="#,##0">
                  <c:v>18.13</c:v>
                </c:pt>
                <c:pt idx="45" formatCode="#,##0">
                  <c:v>18.13</c:v>
                </c:pt>
                <c:pt idx="46" formatCode="#,##0">
                  <c:v>18.13</c:v>
                </c:pt>
                <c:pt idx="47" formatCode="#,##0">
                  <c:v>18.13</c:v>
                </c:pt>
                <c:pt idx="48" formatCode="#,##0">
                  <c:v>18.13</c:v>
                </c:pt>
                <c:pt idx="49" formatCode="#,##0">
                  <c:v>18.13</c:v>
                </c:pt>
                <c:pt idx="50" formatCode="#,##0">
                  <c:v>18.13</c:v>
                </c:pt>
                <c:pt idx="51" formatCode="#,##0">
                  <c:v>18.13</c:v>
                </c:pt>
                <c:pt idx="52" formatCode="#,##0">
                  <c:v>18.13</c:v>
                </c:pt>
                <c:pt idx="53" formatCode="#,##0">
                  <c:v>18.13</c:v>
                </c:pt>
                <c:pt idx="54" formatCode="#,##0">
                  <c:v>18.13</c:v>
                </c:pt>
                <c:pt idx="55" formatCode="#,##0">
                  <c:v>18.13</c:v>
                </c:pt>
                <c:pt idx="56" formatCode="#,##0">
                  <c:v>18.13</c:v>
                </c:pt>
                <c:pt idx="57" formatCode="#,##0">
                  <c:v>18.13</c:v>
                </c:pt>
                <c:pt idx="58" formatCode="#,##0">
                  <c:v>18.13</c:v>
                </c:pt>
                <c:pt idx="59" formatCode="#,##0">
                  <c:v>18.13</c:v>
                </c:pt>
                <c:pt idx="60" formatCode="#,##0">
                  <c:v>18.13</c:v>
                </c:pt>
                <c:pt idx="61" formatCode="#,##0">
                  <c:v>18.13</c:v>
                </c:pt>
                <c:pt idx="62" formatCode="#,##0">
                  <c:v>18.13</c:v>
                </c:pt>
                <c:pt idx="63" formatCode="#,##0">
                  <c:v>18.13</c:v>
                </c:pt>
                <c:pt idx="64" formatCode="#,##0">
                  <c:v>18.13</c:v>
                </c:pt>
                <c:pt idx="65" formatCode="#,##0">
                  <c:v>18.13</c:v>
                </c:pt>
                <c:pt idx="66" formatCode="#,##0">
                  <c:v>18.13</c:v>
                </c:pt>
                <c:pt idx="67" formatCode="#,##0">
                  <c:v>18.13</c:v>
                </c:pt>
                <c:pt idx="68" formatCode="#,##0">
                  <c:v>18.13</c:v>
                </c:pt>
                <c:pt idx="69" formatCode="#,##0">
                  <c:v>18.13</c:v>
                </c:pt>
                <c:pt idx="70" formatCode="#,##0">
                  <c:v>18.13</c:v>
                </c:pt>
                <c:pt idx="71" formatCode="#,##0">
                  <c:v>18.13</c:v>
                </c:pt>
                <c:pt idx="72" formatCode="@">
                  <c:v>18.13</c:v>
                </c:pt>
                <c:pt idx="73" formatCode="@">
                  <c:v>18.13</c:v>
                </c:pt>
                <c:pt idx="74" formatCode="@">
                  <c:v>18.13</c:v>
                </c:pt>
                <c:pt idx="75" formatCode="@">
                  <c:v>18.13</c:v>
                </c:pt>
                <c:pt idx="76" formatCode="@">
                  <c:v>18.13</c:v>
                </c:pt>
                <c:pt idx="77" formatCode="@">
                  <c:v>18.13</c:v>
                </c:pt>
                <c:pt idx="78" formatCode="@">
                  <c:v>18.13</c:v>
                </c:pt>
                <c:pt idx="79" formatCode="@">
                  <c:v>18.13</c:v>
                </c:pt>
                <c:pt idx="80" formatCode="@">
                  <c:v>18.13</c:v>
                </c:pt>
                <c:pt idx="81" formatCode="@">
                  <c:v>18.13</c:v>
                </c:pt>
                <c:pt idx="82" formatCode="@">
                  <c:v>18.13</c:v>
                </c:pt>
                <c:pt idx="83" formatCode="@">
                  <c:v>18.13</c:v>
                </c:pt>
                <c:pt idx="84" formatCode="@">
                  <c:v>18.13</c:v>
                </c:pt>
                <c:pt idx="85" formatCode="@">
                  <c:v>18.13</c:v>
                </c:pt>
                <c:pt idx="86" formatCode="@">
                  <c:v>18.13</c:v>
                </c:pt>
                <c:pt idx="87" formatCode="@">
                  <c:v>18.13</c:v>
                </c:pt>
                <c:pt idx="88" formatCode="@">
                  <c:v>18.13</c:v>
                </c:pt>
                <c:pt idx="89" formatCode="@">
                  <c:v>18.13</c:v>
                </c:pt>
                <c:pt idx="90" formatCode="@">
                  <c:v>18.13</c:v>
                </c:pt>
                <c:pt idx="91" formatCode="@">
                  <c:v>18.13</c:v>
                </c:pt>
                <c:pt idx="92" formatCode="@">
                  <c:v>18.559999999999999</c:v>
                </c:pt>
                <c:pt idx="93" formatCode="@">
                  <c:v>18.649999999999999</c:v>
                </c:pt>
                <c:pt idx="94" formatCode="@">
                  <c:v>18.649999999999999</c:v>
                </c:pt>
                <c:pt idx="95" formatCode="@">
                  <c:v>18.399999999999999</c:v>
                </c:pt>
                <c:pt idx="96" formatCode="@">
                  <c:v>17.88</c:v>
                </c:pt>
                <c:pt idx="97" formatCode="@">
                  <c:v>17.32</c:v>
                </c:pt>
                <c:pt idx="98" formatCode="@">
                  <c:v>17.32</c:v>
                </c:pt>
                <c:pt idx="99" formatCode="@">
                  <c:v>17.850000000000001</c:v>
                </c:pt>
                <c:pt idx="100" formatCode="@">
                  <c:v>19.34</c:v>
                </c:pt>
                <c:pt idx="101" formatCode="@">
                  <c:v>19.37</c:v>
                </c:pt>
                <c:pt idx="102" formatCode="@">
                  <c:v>19.37</c:v>
                </c:pt>
                <c:pt idx="103" formatCode="@">
                  <c:v>19.37</c:v>
                </c:pt>
                <c:pt idx="104" formatCode="@">
                  <c:v>19.37</c:v>
                </c:pt>
                <c:pt idx="105" formatCode="@">
                  <c:v>19.37</c:v>
                </c:pt>
                <c:pt idx="106" formatCode="@">
                  <c:v>19.37</c:v>
                </c:pt>
                <c:pt idx="107" formatCode="@">
                  <c:v>19.37</c:v>
                </c:pt>
                <c:pt idx="108" formatCode="@">
                  <c:v>19.37</c:v>
                </c:pt>
                <c:pt idx="109" formatCode="@">
                  <c:v>19.37</c:v>
                </c:pt>
                <c:pt idx="110" formatCode="@">
                  <c:v>19.37</c:v>
                </c:pt>
                <c:pt idx="111" formatCode="@">
                  <c:v>19.37</c:v>
                </c:pt>
                <c:pt idx="112" formatCode="@">
                  <c:v>19.37</c:v>
                </c:pt>
                <c:pt idx="113" formatCode="@">
                  <c:v>19.37</c:v>
                </c:pt>
                <c:pt idx="114" formatCode="@">
                  <c:v>19.37</c:v>
                </c:pt>
                <c:pt idx="115" formatCode="@">
                  <c:v>19.37</c:v>
                </c:pt>
                <c:pt idx="116" formatCode="@">
                  <c:v>19.37</c:v>
                </c:pt>
                <c:pt idx="117" formatCode="@">
                  <c:v>19.37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อุตสาหกรรม</c:v>
                </c:pt>
              </c:strCache>
            </c:strRef>
          </c:tx>
          <c:spPr>
            <a:ln w="44450">
              <a:solidFill>
                <a:srgbClr val="663300"/>
              </a:solidFill>
              <a:prstDash val="sysDash"/>
            </a:ln>
          </c:spPr>
          <c:marker>
            <c:symbol val="none"/>
          </c:marker>
          <c:cat>
            <c:strRef>
              <c:f>Sheet1!$A$2:$A$119</c:f>
              <c:strCache>
                <c:ptCount val="118"/>
                <c:pt idx="0">
                  <c:v>ม.ค. 53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54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55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56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 57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  <c:pt idx="60">
                  <c:v>ม.ค. 58</c:v>
                </c:pt>
                <c:pt idx="61">
                  <c:v>ก.พ.</c:v>
                </c:pt>
                <c:pt idx="62">
                  <c:v>มี.ค.</c:v>
                </c:pt>
                <c:pt idx="63">
                  <c:v>เม.ย.</c:v>
                </c:pt>
                <c:pt idx="64">
                  <c:v>พ.ค.</c:v>
                </c:pt>
                <c:pt idx="65">
                  <c:v>มิ.ย.</c:v>
                </c:pt>
                <c:pt idx="66">
                  <c:v>ก.ค.</c:v>
                </c:pt>
                <c:pt idx="67">
                  <c:v>ส.ค.</c:v>
                </c:pt>
                <c:pt idx="68">
                  <c:v>ก.ย.</c:v>
                </c:pt>
                <c:pt idx="69">
                  <c:v>ต.ค.</c:v>
                </c:pt>
                <c:pt idx="70">
                  <c:v>พ.ย.</c:v>
                </c:pt>
                <c:pt idx="71">
                  <c:v>ธ.ค.</c:v>
                </c:pt>
                <c:pt idx="72">
                  <c:v>ม.ค. 59</c:v>
                </c:pt>
                <c:pt idx="73">
                  <c:v>ก.พ.</c:v>
                </c:pt>
                <c:pt idx="74">
                  <c:v>มี.ค.</c:v>
                </c:pt>
                <c:pt idx="75">
                  <c:v>เม.ย.</c:v>
                </c:pt>
                <c:pt idx="76">
                  <c:v>พ.ค.</c:v>
                </c:pt>
                <c:pt idx="77">
                  <c:v>มิ.ย.</c:v>
                </c:pt>
                <c:pt idx="78">
                  <c:v>ก.ค.</c:v>
                </c:pt>
                <c:pt idx="79">
                  <c:v>ส.ค.</c:v>
                </c:pt>
                <c:pt idx="80">
                  <c:v>ก.ย.</c:v>
                </c:pt>
                <c:pt idx="81">
                  <c:v>ต.ค.</c:v>
                </c:pt>
                <c:pt idx="82">
                  <c:v>พ.ย.</c:v>
                </c:pt>
                <c:pt idx="83">
                  <c:v>ธ.ค.</c:v>
                </c:pt>
                <c:pt idx="84">
                  <c:v>ม.ค. 60</c:v>
                </c:pt>
                <c:pt idx="85">
                  <c:v>ก.พ.</c:v>
                </c:pt>
                <c:pt idx="86">
                  <c:v>มี.ค.</c:v>
                </c:pt>
                <c:pt idx="87">
                  <c:v>เม.ย.</c:v>
                </c:pt>
                <c:pt idx="88">
                  <c:v>พ.ค.</c:v>
                </c:pt>
                <c:pt idx="89">
                  <c:v>มิ.ย.</c:v>
                </c:pt>
                <c:pt idx="90">
                  <c:v>ก.ค.</c:v>
                </c:pt>
                <c:pt idx="91">
                  <c:v>ส.ค.</c:v>
                </c:pt>
                <c:pt idx="92">
                  <c:v>ก.ย.</c:v>
                </c:pt>
                <c:pt idx="93">
                  <c:v>ต.ค.</c:v>
                </c:pt>
                <c:pt idx="94">
                  <c:v>พ.ย.</c:v>
                </c:pt>
                <c:pt idx="95">
                  <c:v>ธ.ค.</c:v>
                </c:pt>
                <c:pt idx="96">
                  <c:v>ม.ค. 61</c:v>
                </c:pt>
                <c:pt idx="97">
                  <c:v>ก.พ.</c:v>
                </c:pt>
                <c:pt idx="98">
                  <c:v>มี.ค.</c:v>
                </c:pt>
                <c:pt idx="99">
                  <c:v>เม.ย.</c:v>
                </c:pt>
                <c:pt idx="100">
                  <c:v>พ.ค.</c:v>
                </c:pt>
                <c:pt idx="101">
                  <c:v>มิ.ย.</c:v>
                </c:pt>
                <c:pt idx="102">
                  <c:v>ก.ค.</c:v>
                </c:pt>
                <c:pt idx="103">
                  <c:v>ส.ค.</c:v>
                </c:pt>
                <c:pt idx="104">
                  <c:v>ก.ย.</c:v>
                </c:pt>
                <c:pt idx="105">
                  <c:v>ต.ค.</c:v>
                </c:pt>
                <c:pt idx="106">
                  <c:v>พ.ย.</c:v>
                </c:pt>
                <c:pt idx="107">
                  <c:v>ธ.ค.</c:v>
                </c:pt>
                <c:pt idx="108">
                  <c:v>ม.ค. 62</c:v>
                </c:pt>
                <c:pt idx="109">
                  <c:v>ก.พ.</c:v>
                </c:pt>
                <c:pt idx="110">
                  <c:v>มี.ค.</c:v>
                </c:pt>
                <c:pt idx="111">
                  <c:v>เม.ย.</c:v>
                </c:pt>
                <c:pt idx="112">
                  <c:v>พ.ค.</c:v>
                </c:pt>
                <c:pt idx="113">
                  <c:v>มิ.ย.</c:v>
                </c:pt>
                <c:pt idx="114">
                  <c:v>ก.ค.</c:v>
                </c:pt>
                <c:pt idx="115">
                  <c:v>ส.ค.</c:v>
                </c:pt>
                <c:pt idx="116">
                  <c:v>ก.ย.</c:v>
                </c:pt>
                <c:pt idx="117">
                  <c:v>ต.ค.</c:v>
                </c:pt>
              </c:strCache>
            </c:strRef>
          </c:cat>
          <c:val>
            <c:numRef>
              <c:f>Sheet1!$C$2:$C$119</c:f>
              <c:numCache>
                <c:formatCode>General</c:formatCode>
                <c:ptCount val="118"/>
                <c:pt idx="12" formatCode="#,##0.0">
                  <c:v>18.13</c:v>
                </c:pt>
                <c:pt idx="13" formatCode="#,##0.0">
                  <c:v>18.13</c:v>
                </c:pt>
                <c:pt idx="14" formatCode="#,##0.0">
                  <c:v>18.13</c:v>
                </c:pt>
                <c:pt idx="15" formatCode="#,##0.0">
                  <c:v>18.13</c:v>
                </c:pt>
                <c:pt idx="16" formatCode="#,##0.0">
                  <c:v>18.13</c:v>
                </c:pt>
                <c:pt idx="17" formatCode="#,##0.0">
                  <c:v>18.13</c:v>
                </c:pt>
                <c:pt idx="18" formatCode="#,##0.0">
                  <c:v>21.13</c:v>
                </c:pt>
                <c:pt idx="19" formatCode="#,##0.0">
                  <c:v>21.13</c:v>
                </c:pt>
                <c:pt idx="20" formatCode="#,##0.0">
                  <c:v>21.13</c:v>
                </c:pt>
                <c:pt idx="21" formatCode="#,##0.0">
                  <c:v>24.13</c:v>
                </c:pt>
                <c:pt idx="22" formatCode="#,##0.0">
                  <c:v>24.13</c:v>
                </c:pt>
                <c:pt idx="23" formatCode="#,##0.0">
                  <c:v>24.13</c:v>
                </c:pt>
                <c:pt idx="24" formatCode="#,##0.0">
                  <c:v>27.13</c:v>
                </c:pt>
                <c:pt idx="25" formatCode="#,##0.0">
                  <c:v>27.13</c:v>
                </c:pt>
                <c:pt idx="26" formatCode="#,##0.0">
                  <c:v>27.13</c:v>
                </c:pt>
                <c:pt idx="27" formatCode="#,##0.0">
                  <c:v>30.13</c:v>
                </c:pt>
                <c:pt idx="28" formatCode="#,##0.0">
                  <c:v>30.13</c:v>
                </c:pt>
                <c:pt idx="29" formatCode="#,##0.0">
                  <c:v>27.89</c:v>
                </c:pt>
                <c:pt idx="30" formatCode="#,##0.0">
                  <c:v>24.86</c:v>
                </c:pt>
                <c:pt idx="31" formatCode="#,##0.0">
                  <c:v>29.56</c:v>
                </c:pt>
                <c:pt idx="32" formatCode="#,##0.0">
                  <c:v>30.13</c:v>
                </c:pt>
                <c:pt idx="33" formatCode="#,##0.0">
                  <c:v>30.13</c:v>
                </c:pt>
                <c:pt idx="34" formatCode="#,##0.0">
                  <c:v>30.13</c:v>
                </c:pt>
                <c:pt idx="35" formatCode="#,##0.0">
                  <c:v>30.13</c:v>
                </c:pt>
                <c:pt idx="36" formatCode="#,##0">
                  <c:v>30.13</c:v>
                </c:pt>
                <c:pt idx="37" formatCode="#,##0">
                  <c:v>30.13</c:v>
                </c:pt>
                <c:pt idx="38" formatCode="#,##0">
                  <c:v>30.13</c:v>
                </c:pt>
                <c:pt idx="39" formatCode="#,##0">
                  <c:v>29.59</c:v>
                </c:pt>
                <c:pt idx="40" formatCode="#,##0">
                  <c:v>28.07</c:v>
                </c:pt>
                <c:pt idx="41" formatCode="#,##0">
                  <c:v>28.4</c:v>
                </c:pt>
                <c:pt idx="42" formatCode="#,##0">
                  <c:v>29.72</c:v>
                </c:pt>
                <c:pt idx="43" formatCode="#,##0">
                  <c:v>30.13</c:v>
                </c:pt>
                <c:pt idx="44" formatCode="#,##0">
                  <c:v>30.13</c:v>
                </c:pt>
                <c:pt idx="45" formatCode="#,##0">
                  <c:v>30.13</c:v>
                </c:pt>
                <c:pt idx="46" formatCode="#,##0">
                  <c:v>30.13</c:v>
                </c:pt>
                <c:pt idx="47" formatCode="#,##0">
                  <c:v>30.13</c:v>
                </c:pt>
                <c:pt idx="48" formatCode="#,##0">
                  <c:v>30.13</c:v>
                </c:pt>
                <c:pt idx="49" formatCode="#,##0">
                  <c:v>30.13</c:v>
                </c:pt>
                <c:pt idx="50" formatCode="#,##0">
                  <c:v>30.13</c:v>
                </c:pt>
                <c:pt idx="51" formatCode="#,##0">
                  <c:v>30.13</c:v>
                </c:pt>
                <c:pt idx="52" formatCode="#,##0">
                  <c:v>30.13</c:v>
                </c:pt>
                <c:pt idx="53" formatCode="#,##0">
                  <c:v>30.13</c:v>
                </c:pt>
                <c:pt idx="54" formatCode="#,##0">
                  <c:v>30.13</c:v>
                </c:pt>
                <c:pt idx="55" formatCode="#,##0">
                  <c:v>30.07</c:v>
                </c:pt>
                <c:pt idx="56" formatCode="#,##0">
                  <c:v>29.33</c:v>
                </c:pt>
                <c:pt idx="57" formatCode="#,##0">
                  <c:v>29.02</c:v>
                </c:pt>
                <c:pt idx="58" formatCode="#,##0">
                  <c:v>25.37</c:v>
                </c:pt>
                <c:pt idx="59" formatCode="#,##0">
                  <c:v>24.16</c:v>
                </c:pt>
                <c:pt idx="60" formatCode="#,##0">
                  <c:v>24.16</c:v>
                </c:pt>
                <c:pt idx="61" formatCode="#,##0">
                  <c:v>24.16</c:v>
                </c:pt>
                <c:pt idx="62" formatCode="#,##0">
                  <c:v>24.16</c:v>
                </c:pt>
                <c:pt idx="63" formatCode="#,##0">
                  <c:v>23.98</c:v>
                </c:pt>
                <c:pt idx="64" formatCode="#,##0">
                  <c:v>23.96</c:v>
                </c:pt>
                <c:pt idx="65" formatCode="#,##0">
                  <c:v>23.96</c:v>
                </c:pt>
                <c:pt idx="66" formatCode="#,##0">
                  <c:v>23.96</c:v>
                </c:pt>
                <c:pt idx="67" formatCode="#,##0">
                  <c:v>23.06</c:v>
                </c:pt>
                <c:pt idx="68" formatCode="#,##0">
                  <c:v>22.45</c:v>
                </c:pt>
                <c:pt idx="69" formatCode="#,##0">
                  <c:v>22.29</c:v>
                </c:pt>
                <c:pt idx="70" formatCode="#,##0">
                  <c:v>22.29</c:v>
                </c:pt>
                <c:pt idx="71" formatCode="#,##0">
                  <c:v>22.29</c:v>
                </c:pt>
                <c:pt idx="72" formatCode="#,##0.0">
                  <c:v>22.29</c:v>
                </c:pt>
                <c:pt idx="73" formatCode="#,##0.0">
                  <c:v>20.5</c:v>
                </c:pt>
                <c:pt idx="74" formatCode="#,##0.0">
                  <c:v>20.29</c:v>
                </c:pt>
                <c:pt idx="75" formatCode="#,##0.0">
                  <c:v>20.29</c:v>
                </c:pt>
                <c:pt idx="76" formatCode="#,##0.0">
                  <c:v>20.29</c:v>
                </c:pt>
                <c:pt idx="77" formatCode="#,##0.0">
                  <c:v>20.29</c:v>
                </c:pt>
                <c:pt idx="78" formatCode="#,##0.0">
                  <c:v>20.29</c:v>
                </c:pt>
                <c:pt idx="79" formatCode="#,##0.0">
                  <c:v>20.29</c:v>
                </c:pt>
                <c:pt idx="80" formatCode="#,##0.0">
                  <c:v>20.29</c:v>
                </c:pt>
                <c:pt idx="81" formatCode="#,##0.0">
                  <c:v>20.29</c:v>
                </c:pt>
                <c:pt idx="82" formatCode="#,##0.0">
                  <c:v>20.29</c:v>
                </c:pt>
                <c:pt idx="83" formatCode="#,##0.0">
                  <c:v>20.29</c:v>
                </c:pt>
                <c:pt idx="84" formatCode="#,##0.0">
                  <c:v>20.29</c:v>
                </c:pt>
                <c:pt idx="85" formatCode="#,##0.0">
                  <c:v>20.82</c:v>
                </c:pt>
                <c:pt idx="86" formatCode="#,##0.0">
                  <c:v>20.96</c:v>
                </c:pt>
                <c:pt idx="87" formatCode="#,##0.0">
                  <c:v>20.96</c:v>
                </c:pt>
                <c:pt idx="88" formatCode="#,##0.0">
                  <c:v>20.5</c:v>
                </c:pt>
                <c:pt idx="89" formatCode="#,##0.0">
                  <c:v>20.49</c:v>
                </c:pt>
                <c:pt idx="90" formatCode="#,##0.0">
                  <c:v>20.49</c:v>
                </c:pt>
                <c:pt idx="91" formatCode="#,##0.0">
                  <c:v>20.49</c:v>
                </c:pt>
                <c:pt idx="92" formatCode="#,##0.0">
                  <c:v>21.04</c:v>
                </c:pt>
                <c:pt idx="93" formatCode="#,##0.0">
                  <c:v>21.15</c:v>
                </c:pt>
                <c:pt idx="94" formatCode="#,##0.0">
                  <c:v>21.15</c:v>
                </c:pt>
                <c:pt idx="95" formatCode="#,##0.0">
                  <c:v>20.9</c:v>
                </c:pt>
                <c:pt idx="96" formatCode="#,##0.0">
                  <c:v>20.38</c:v>
                </c:pt>
                <c:pt idx="97" formatCode="#,##0.0">
                  <c:v>19.82</c:v>
                </c:pt>
                <c:pt idx="98" formatCode="#,##0.0">
                  <c:v>19.82</c:v>
                </c:pt>
                <c:pt idx="99" formatCode="#,##0.0">
                  <c:v>20.350000000000001</c:v>
                </c:pt>
                <c:pt idx="100" formatCode="#,##0.0">
                  <c:v>21.84</c:v>
                </c:pt>
                <c:pt idx="101" formatCode="#,##0.0">
                  <c:v>21.87</c:v>
                </c:pt>
                <c:pt idx="102" formatCode="#,##0.0">
                  <c:v>21.87</c:v>
                </c:pt>
                <c:pt idx="103" formatCode="#,##0.0">
                  <c:v>21.87</c:v>
                </c:pt>
                <c:pt idx="104" formatCode="#,##0.0">
                  <c:v>21.87</c:v>
                </c:pt>
                <c:pt idx="105" formatCode="#,##0.0">
                  <c:v>21.87</c:v>
                </c:pt>
                <c:pt idx="106" formatCode="#,##0.0">
                  <c:v>21.87</c:v>
                </c:pt>
                <c:pt idx="107" formatCode="#,##0.0">
                  <c:v>21.87</c:v>
                </c:pt>
                <c:pt idx="108" formatCode="#,##0.0">
                  <c:v>21.87</c:v>
                </c:pt>
                <c:pt idx="109" formatCode="#,##0.0">
                  <c:v>21.87</c:v>
                </c:pt>
                <c:pt idx="110" formatCode="#,##0.0">
                  <c:v>21.87</c:v>
                </c:pt>
                <c:pt idx="111" formatCode="#,##0.0">
                  <c:v>21.87</c:v>
                </c:pt>
                <c:pt idx="112" formatCode="#,##0.0">
                  <c:v>21.87</c:v>
                </c:pt>
                <c:pt idx="113" formatCode="#,##0.0">
                  <c:v>21.87</c:v>
                </c:pt>
                <c:pt idx="114" formatCode="#,##0.0">
                  <c:v>21.87</c:v>
                </c:pt>
                <c:pt idx="115" formatCode="#,##0.0">
                  <c:v>21.87</c:v>
                </c:pt>
                <c:pt idx="116" formatCode="#,##0.0">
                  <c:v>21.87</c:v>
                </c:pt>
                <c:pt idx="117" formatCode="#,##0.0">
                  <c:v>21.87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ขนส่ง</c:v>
                </c:pt>
              </c:strCache>
            </c:strRef>
          </c:tx>
          <c:spPr>
            <a:ln w="44450">
              <a:solidFill>
                <a:srgbClr val="006600"/>
              </a:solidFill>
              <a:prstDash val="sysDash"/>
            </a:ln>
          </c:spPr>
          <c:marker>
            <c:symbol val="none"/>
          </c:marker>
          <c:cat>
            <c:strRef>
              <c:f>Sheet1!$A$2:$A$119</c:f>
              <c:strCache>
                <c:ptCount val="118"/>
                <c:pt idx="0">
                  <c:v>ม.ค. 53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54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55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56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 57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  <c:pt idx="60">
                  <c:v>ม.ค. 58</c:v>
                </c:pt>
                <c:pt idx="61">
                  <c:v>ก.พ.</c:v>
                </c:pt>
                <c:pt idx="62">
                  <c:v>มี.ค.</c:v>
                </c:pt>
                <c:pt idx="63">
                  <c:v>เม.ย.</c:v>
                </c:pt>
                <c:pt idx="64">
                  <c:v>พ.ค.</c:v>
                </c:pt>
                <c:pt idx="65">
                  <c:v>มิ.ย.</c:v>
                </c:pt>
                <c:pt idx="66">
                  <c:v>ก.ค.</c:v>
                </c:pt>
                <c:pt idx="67">
                  <c:v>ส.ค.</c:v>
                </c:pt>
                <c:pt idx="68">
                  <c:v>ก.ย.</c:v>
                </c:pt>
                <c:pt idx="69">
                  <c:v>ต.ค.</c:v>
                </c:pt>
                <c:pt idx="70">
                  <c:v>พ.ย.</c:v>
                </c:pt>
                <c:pt idx="71">
                  <c:v>ธ.ค.</c:v>
                </c:pt>
                <c:pt idx="72">
                  <c:v>ม.ค. 59</c:v>
                </c:pt>
                <c:pt idx="73">
                  <c:v>ก.พ.</c:v>
                </c:pt>
                <c:pt idx="74">
                  <c:v>มี.ค.</c:v>
                </c:pt>
                <c:pt idx="75">
                  <c:v>เม.ย.</c:v>
                </c:pt>
                <c:pt idx="76">
                  <c:v>พ.ค.</c:v>
                </c:pt>
                <c:pt idx="77">
                  <c:v>มิ.ย.</c:v>
                </c:pt>
                <c:pt idx="78">
                  <c:v>ก.ค.</c:v>
                </c:pt>
                <c:pt idx="79">
                  <c:v>ส.ค.</c:v>
                </c:pt>
                <c:pt idx="80">
                  <c:v>ก.ย.</c:v>
                </c:pt>
                <c:pt idx="81">
                  <c:v>ต.ค.</c:v>
                </c:pt>
                <c:pt idx="82">
                  <c:v>พ.ย.</c:v>
                </c:pt>
                <c:pt idx="83">
                  <c:v>ธ.ค.</c:v>
                </c:pt>
                <c:pt idx="84">
                  <c:v>ม.ค. 60</c:v>
                </c:pt>
                <c:pt idx="85">
                  <c:v>ก.พ.</c:v>
                </c:pt>
                <c:pt idx="86">
                  <c:v>มี.ค.</c:v>
                </c:pt>
                <c:pt idx="87">
                  <c:v>เม.ย.</c:v>
                </c:pt>
                <c:pt idx="88">
                  <c:v>พ.ค.</c:v>
                </c:pt>
                <c:pt idx="89">
                  <c:v>มิ.ย.</c:v>
                </c:pt>
                <c:pt idx="90">
                  <c:v>ก.ค.</c:v>
                </c:pt>
                <c:pt idx="91">
                  <c:v>ส.ค.</c:v>
                </c:pt>
                <c:pt idx="92">
                  <c:v>ก.ย.</c:v>
                </c:pt>
                <c:pt idx="93">
                  <c:v>ต.ค.</c:v>
                </c:pt>
                <c:pt idx="94">
                  <c:v>พ.ย.</c:v>
                </c:pt>
                <c:pt idx="95">
                  <c:v>ธ.ค.</c:v>
                </c:pt>
                <c:pt idx="96">
                  <c:v>ม.ค. 61</c:v>
                </c:pt>
                <c:pt idx="97">
                  <c:v>ก.พ.</c:v>
                </c:pt>
                <c:pt idx="98">
                  <c:v>มี.ค.</c:v>
                </c:pt>
                <c:pt idx="99">
                  <c:v>เม.ย.</c:v>
                </c:pt>
                <c:pt idx="100">
                  <c:v>พ.ค.</c:v>
                </c:pt>
                <c:pt idx="101">
                  <c:v>มิ.ย.</c:v>
                </c:pt>
                <c:pt idx="102">
                  <c:v>ก.ค.</c:v>
                </c:pt>
                <c:pt idx="103">
                  <c:v>ส.ค.</c:v>
                </c:pt>
                <c:pt idx="104">
                  <c:v>ก.ย.</c:v>
                </c:pt>
                <c:pt idx="105">
                  <c:v>ต.ค.</c:v>
                </c:pt>
                <c:pt idx="106">
                  <c:v>พ.ย.</c:v>
                </c:pt>
                <c:pt idx="107">
                  <c:v>ธ.ค.</c:v>
                </c:pt>
                <c:pt idx="108">
                  <c:v>ม.ค. 62</c:v>
                </c:pt>
                <c:pt idx="109">
                  <c:v>ก.พ.</c:v>
                </c:pt>
                <c:pt idx="110">
                  <c:v>มี.ค.</c:v>
                </c:pt>
                <c:pt idx="111">
                  <c:v>เม.ย.</c:v>
                </c:pt>
                <c:pt idx="112">
                  <c:v>พ.ค.</c:v>
                </c:pt>
                <c:pt idx="113">
                  <c:v>มิ.ย.</c:v>
                </c:pt>
                <c:pt idx="114">
                  <c:v>ก.ค.</c:v>
                </c:pt>
                <c:pt idx="115">
                  <c:v>ส.ค.</c:v>
                </c:pt>
                <c:pt idx="116">
                  <c:v>ก.ย.</c:v>
                </c:pt>
                <c:pt idx="117">
                  <c:v>ต.ค.</c:v>
                </c:pt>
              </c:strCache>
            </c:strRef>
          </c:cat>
          <c:val>
            <c:numRef>
              <c:f>Sheet1!$D$2:$D$119</c:f>
              <c:numCache>
                <c:formatCode>#,##0.00</c:formatCode>
                <c:ptCount val="118"/>
                <c:pt idx="0">
                  <c:v>18.13</c:v>
                </c:pt>
                <c:pt idx="1">
                  <c:v>18.13</c:v>
                </c:pt>
                <c:pt idx="2">
                  <c:v>18.13</c:v>
                </c:pt>
                <c:pt idx="3">
                  <c:v>18.13</c:v>
                </c:pt>
                <c:pt idx="4">
                  <c:v>18.13</c:v>
                </c:pt>
                <c:pt idx="5">
                  <c:v>18.13</c:v>
                </c:pt>
                <c:pt idx="6">
                  <c:v>18.13</c:v>
                </c:pt>
                <c:pt idx="7">
                  <c:v>18.13</c:v>
                </c:pt>
                <c:pt idx="8">
                  <c:v>18.13</c:v>
                </c:pt>
                <c:pt idx="9">
                  <c:v>18.13</c:v>
                </c:pt>
                <c:pt idx="10">
                  <c:v>18.13</c:v>
                </c:pt>
                <c:pt idx="11">
                  <c:v>18.13</c:v>
                </c:pt>
                <c:pt idx="12">
                  <c:v>18.13</c:v>
                </c:pt>
                <c:pt idx="13">
                  <c:v>18.13</c:v>
                </c:pt>
                <c:pt idx="14">
                  <c:v>18.13</c:v>
                </c:pt>
                <c:pt idx="15">
                  <c:v>18.13</c:v>
                </c:pt>
                <c:pt idx="16">
                  <c:v>18.13</c:v>
                </c:pt>
                <c:pt idx="17">
                  <c:v>18.13</c:v>
                </c:pt>
                <c:pt idx="18">
                  <c:v>18.13</c:v>
                </c:pt>
                <c:pt idx="19">
                  <c:v>18.13</c:v>
                </c:pt>
                <c:pt idx="20">
                  <c:v>18.13</c:v>
                </c:pt>
                <c:pt idx="21">
                  <c:v>18.13</c:v>
                </c:pt>
                <c:pt idx="22">
                  <c:v>18.13</c:v>
                </c:pt>
                <c:pt idx="23">
                  <c:v>18.13</c:v>
                </c:pt>
                <c:pt idx="24">
                  <c:v>18.88</c:v>
                </c:pt>
                <c:pt idx="25">
                  <c:v>19.260000000000002</c:v>
                </c:pt>
                <c:pt idx="26">
                  <c:v>20</c:v>
                </c:pt>
                <c:pt idx="27">
                  <c:v>20.76</c:v>
                </c:pt>
                <c:pt idx="28">
                  <c:v>21.13</c:v>
                </c:pt>
                <c:pt idx="29">
                  <c:v>21.13</c:v>
                </c:pt>
                <c:pt idx="30">
                  <c:v>21.13</c:v>
                </c:pt>
                <c:pt idx="31">
                  <c:v>21.26</c:v>
                </c:pt>
                <c:pt idx="32">
                  <c:v>21.38</c:v>
                </c:pt>
                <c:pt idx="33">
                  <c:v>21.38</c:v>
                </c:pt>
                <c:pt idx="34">
                  <c:v>21.38</c:v>
                </c:pt>
                <c:pt idx="35">
                  <c:v>21.38</c:v>
                </c:pt>
                <c:pt idx="36">
                  <c:v>21.38</c:v>
                </c:pt>
                <c:pt idx="37">
                  <c:v>21.38</c:v>
                </c:pt>
                <c:pt idx="38">
                  <c:v>21.38</c:v>
                </c:pt>
                <c:pt idx="39">
                  <c:v>21.38</c:v>
                </c:pt>
                <c:pt idx="40">
                  <c:v>21.38</c:v>
                </c:pt>
                <c:pt idx="41">
                  <c:v>21.38</c:v>
                </c:pt>
                <c:pt idx="42">
                  <c:v>21.38</c:v>
                </c:pt>
                <c:pt idx="43">
                  <c:v>21.38</c:v>
                </c:pt>
                <c:pt idx="44">
                  <c:v>21.38</c:v>
                </c:pt>
                <c:pt idx="45">
                  <c:v>21.38</c:v>
                </c:pt>
                <c:pt idx="46">
                  <c:v>21.38</c:v>
                </c:pt>
                <c:pt idx="47">
                  <c:v>21.38</c:v>
                </c:pt>
                <c:pt idx="48">
                  <c:v>21.38</c:v>
                </c:pt>
                <c:pt idx="49">
                  <c:v>21.38</c:v>
                </c:pt>
                <c:pt idx="50">
                  <c:v>21.38</c:v>
                </c:pt>
                <c:pt idx="51">
                  <c:v>21.38</c:v>
                </c:pt>
                <c:pt idx="52">
                  <c:v>21.38</c:v>
                </c:pt>
                <c:pt idx="53">
                  <c:v>21.38</c:v>
                </c:pt>
                <c:pt idx="54">
                  <c:v>21.38</c:v>
                </c:pt>
                <c:pt idx="55">
                  <c:v>21.38</c:v>
                </c:pt>
                <c:pt idx="56">
                  <c:v>21.38</c:v>
                </c:pt>
                <c:pt idx="57">
                  <c:v>22.22</c:v>
                </c:pt>
                <c:pt idx="58">
                  <c:v>22.85</c:v>
                </c:pt>
                <c:pt idx="59">
                  <c:v>24.09</c:v>
                </c:pt>
                <c:pt idx="60">
                  <c:v>24.16</c:v>
                </c:pt>
                <c:pt idx="61">
                  <c:v>24.16</c:v>
                </c:pt>
                <c:pt idx="62">
                  <c:v>24.16</c:v>
                </c:pt>
                <c:pt idx="63">
                  <c:v>23.98</c:v>
                </c:pt>
                <c:pt idx="64">
                  <c:v>23.96</c:v>
                </c:pt>
                <c:pt idx="65">
                  <c:v>23.96</c:v>
                </c:pt>
                <c:pt idx="66">
                  <c:v>23.96</c:v>
                </c:pt>
                <c:pt idx="67">
                  <c:v>23.06</c:v>
                </c:pt>
                <c:pt idx="68">
                  <c:v>22.45</c:v>
                </c:pt>
                <c:pt idx="69">
                  <c:v>22.29</c:v>
                </c:pt>
                <c:pt idx="70">
                  <c:v>22.29</c:v>
                </c:pt>
                <c:pt idx="71">
                  <c:v>22.29</c:v>
                </c:pt>
                <c:pt idx="72">
                  <c:v>22.29</c:v>
                </c:pt>
                <c:pt idx="73">
                  <c:v>20.5</c:v>
                </c:pt>
                <c:pt idx="74">
                  <c:v>20.29</c:v>
                </c:pt>
                <c:pt idx="75">
                  <c:v>20.29</c:v>
                </c:pt>
                <c:pt idx="76">
                  <c:v>20.29</c:v>
                </c:pt>
                <c:pt idx="77">
                  <c:v>20.29</c:v>
                </c:pt>
                <c:pt idx="78">
                  <c:v>20.29</c:v>
                </c:pt>
                <c:pt idx="79">
                  <c:v>20.29</c:v>
                </c:pt>
                <c:pt idx="80">
                  <c:v>20.29</c:v>
                </c:pt>
                <c:pt idx="81">
                  <c:v>20.29</c:v>
                </c:pt>
                <c:pt idx="82">
                  <c:v>20.29</c:v>
                </c:pt>
                <c:pt idx="83">
                  <c:v>20.29</c:v>
                </c:pt>
                <c:pt idx="84">
                  <c:v>20.29</c:v>
                </c:pt>
                <c:pt idx="85">
                  <c:v>20.82</c:v>
                </c:pt>
                <c:pt idx="86">
                  <c:v>20.96</c:v>
                </c:pt>
                <c:pt idx="87">
                  <c:v>20.96</c:v>
                </c:pt>
                <c:pt idx="88">
                  <c:v>20.5</c:v>
                </c:pt>
                <c:pt idx="89">
                  <c:v>20.49</c:v>
                </c:pt>
                <c:pt idx="90">
                  <c:v>20.49</c:v>
                </c:pt>
                <c:pt idx="91">
                  <c:v>20.49</c:v>
                </c:pt>
                <c:pt idx="92">
                  <c:v>21.04</c:v>
                </c:pt>
                <c:pt idx="93">
                  <c:v>21.15</c:v>
                </c:pt>
                <c:pt idx="94">
                  <c:v>21.15</c:v>
                </c:pt>
                <c:pt idx="95">
                  <c:v>20.9</c:v>
                </c:pt>
                <c:pt idx="96">
                  <c:v>20.38</c:v>
                </c:pt>
                <c:pt idx="97">
                  <c:v>19.82</c:v>
                </c:pt>
                <c:pt idx="98">
                  <c:v>19.82</c:v>
                </c:pt>
                <c:pt idx="99">
                  <c:v>20.350000000000001</c:v>
                </c:pt>
                <c:pt idx="100">
                  <c:v>21.84</c:v>
                </c:pt>
                <c:pt idx="101">
                  <c:v>21.87</c:v>
                </c:pt>
                <c:pt idx="102">
                  <c:v>21.87</c:v>
                </c:pt>
                <c:pt idx="103">
                  <c:v>21.87</c:v>
                </c:pt>
                <c:pt idx="104">
                  <c:v>21.87</c:v>
                </c:pt>
                <c:pt idx="105">
                  <c:v>21.87</c:v>
                </c:pt>
                <c:pt idx="106">
                  <c:v>21.87</c:v>
                </c:pt>
                <c:pt idx="107">
                  <c:v>21.87</c:v>
                </c:pt>
                <c:pt idx="108">
                  <c:v>21.87</c:v>
                </c:pt>
                <c:pt idx="109">
                  <c:v>21.87</c:v>
                </c:pt>
                <c:pt idx="110">
                  <c:v>21.87</c:v>
                </c:pt>
                <c:pt idx="111">
                  <c:v>21.87</c:v>
                </c:pt>
                <c:pt idx="112">
                  <c:v>21.87</c:v>
                </c:pt>
                <c:pt idx="113">
                  <c:v>21.87</c:v>
                </c:pt>
                <c:pt idx="114">
                  <c:v>21.87</c:v>
                </c:pt>
                <c:pt idx="115">
                  <c:v>21.87</c:v>
                </c:pt>
                <c:pt idx="116">
                  <c:v>21.87</c:v>
                </c:pt>
                <c:pt idx="117">
                  <c:v>21.87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ครัวเรือน</c:v>
                </c:pt>
              </c:strCache>
            </c:strRef>
          </c:tx>
          <c:spPr>
            <a:ln w="50800">
              <a:solidFill>
                <a:srgbClr val="0033CC"/>
              </a:solidFill>
            </a:ln>
          </c:spPr>
          <c:marker>
            <c:symbol val="none"/>
          </c:marker>
          <c:cat>
            <c:strRef>
              <c:f>Sheet1!$A$2:$A$119</c:f>
              <c:strCache>
                <c:ptCount val="118"/>
                <c:pt idx="0">
                  <c:v>ม.ค. 53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 54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 55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 56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 57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  <c:pt idx="60">
                  <c:v>ม.ค. 58</c:v>
                </c:pt>
                <c:pt idx="61">
                  <c:v>ก.พ.</c:v>
                </c:pt>
                <c:pt idx="62">
                  <c:v>มี.ค.</c:v>
                </c:pt>
                <c:pt idx="63">
                  <c:v>เม.ย.</c:v>
                </c:pt>
                <c:pt idx="64">
                  <c:v>พ.ค.</c:v>
                </c:pt>
                <c:pt idx="65">
                  <c:v>มิ.ย.</c:v>
                </c:pt>
                <c:pt idx="66">
                  <c:v>ก.ค.</c:v>
                </c:pt>
                <c:pt idx="67">
                  <c:v>ส.ค.</c:v>
                </c:pt>
                <c:pt idx="68">
                  <c:v>ก.ย.</c:v>
                </c:pt>
                <c:pt idx="69">
                  <c:v>ต.ค.</c:v>
                </c:pt>
                <c:pt idx="70">
                  <c:v>พ.ย.</c:v>
                </c:pt>
                <c:pt idx="71">
                  <c:v>ธ.ค.</c:v>
                </c:pt>
                <c:pt idx="72">
                  <c:v>ม.ค. 59</c:v>
                </c:pt>
                <c:pt idx="73">
                  <c:v>ก.พ.</c:v>
                </c:pt>
                <c:pt idx="74">
                  <c:v>มี.ค.</c:v>
                </c:pt>
                <c:pt idx="75">
                  <c:v>เม.ย.</c:v>
                </c:pt>
                <c:pt idx="76">
                  <c:v>พ.ค.</c:v>
                </c:pt>
                <c:pt idx="77">
                  <c:v>มิ.ย.</c:v>
                </c:pt>
                <c:pt idx="78">
                  <c:v>ก.ค.</c:v>
                </c:pt>
                <c:pt idx="79">
                  <c:v>ส.ค.</c:v>
                </c:pt>
                <c:pt idx="80">
                  <c:v>ก.ย.</c:v>
                </c:pt>
                <c:pt idx="81">
                  <c:v>ต.ค.</c:v>
                </c:pt>
                <c:pt idx="82">
                  <c:v>พ.ย.</c:v>
                </c:pt>
                <c:pt idx="83">
                  <c:v>ธ.ค.</c:v>
                </c:pt>
                <c:pt idx="84">
                  <c:v>ม.ค. 60</c:v>
                </c:pt>
                <c:pt idx="85">
                  <c:v>ก.พ.</c:v>
                </c:pt>
                <c:pt idx="86">
                  <c:v>มี.ค.</c:v>
                </c:pt>
                <c:pt idx="87">
                  <c:v>เม.ย.</c:v>
                </c:pt>
                <c:pt idx="88">
                  <c:v>พ.ค.</c:v>
                </c:pt>
                <c:pt idx="89">
                  <c:v>มิ.ย.</c:v>
                </c:pt>
                <c:pt idx="90">
                  <c:v>ก.ค.</c:v>
                </c:pt>
                <c:pt idx="91">
                  <c:v>ส.ค.</c:v>
                </c:pt>
                <c:pt idx="92">
                  <c:v>ก.ย.</c:v>
                </c:pt>
                <c:pt idx="93">
                  <c:v>ต.ค.</c:v>
                </c:pt>
                <c:pt idx="94">
                  <c:v>พ.ย.</c:v>
                </c:pt>
                <c:pt idx="95">
                  <c:v>ธ.ค.</c:v>
                </c:pt>
                <c:pt idx="96">
                  <c:v>ม.ค. 61</c:v>
                </c:pt>
                <c:pt idx="97">
                  <c:v>ก.พ.</c:v>
                </c:pt>
                <c:pt idx="98">
                  <c:v>มี.ค.</c:v>
                </c:pt>
                <c:pt idx="99">
                  <c:v>เม.ย.</c:v>
                </c:pt>
                <c:pt idx="100">
                  <c:v>พ.ค.</c:v>
                </c:pt>
                <c:pt idx="101">
                  <c:v>มิ.ย.</c:v>
                </c:pt>
                <c:pt idx="102">
                  <c:v>ก.ค.</c:v>
                </c:pt>
                <c:pt idx="103">
                  <c:v>ส.ค.</c:v>
                </c:pt>
                <c:pt idx="104">
                  <c:v>ก.ย.</c:v>
                </c:pt>
                <c:pt idx="105">
                  <c:v>ต.ค.</c:v>
                </c:pt>
                <c:pt idx="106">
                  <c:v>พ.ย.</c:v>
                </c:pt>
                <c:pt idx="107">
                  <c:v>ธ.ค.</c:v>
                </c:pt>
                <c:pt idx="108">
                  <c:v>ม.ค. 62</c:v>
                </c:pt>
                <c:pt idx="109">
                  <c:v>ก.พ.</c:v>
                </c:pt>
                <c:pt idx="110">
                  <c:v>มี.ค.</c:v>
                </c:pt>
                <c:pt idx="111">
                  <c:v>เม.ย.</c:v>
                </c:pt>
                <c:pt idx="112">
                  <c:v>พ.ค.</c:v>
                </c:pt>
                <c:pt idx="113">
                  <c:v>มิ.ย.</c:v>
                </c:pt>
                <c:pt idx="114">
                  <c:v>ก.ค.</c:v>
                </c:pt>
                <c:pt idx="115">
                  <c:v>ส.ค.</c:v>
                </c:pt>
                <c:pt idx="116">
                  <c:v>ก.ย.</c:v>
                </c:pt>
                <c:pt idx="117">
                  <c:v>ต.ค.</c:v>
                </c:pt>
              </c:strCache>
            </c:strRef>
          </c:cat>
          <c:val>
            <c:numRef>
              <c:f>Sheet1!$E$2:$E$119</c:f>
              <c:numCache>
                <c:formatCode>General</c:formatCode>
                <c:ptCount val="118"/>
                <c:pt idx="0">
                  <c:v>18.13</c:v>
                </c:pt>
                <c:pt idx="1">
                  <c:v>18.13</c:v>
                </c:pt>
                <c:pt idx="2">
                  <c:v>18.13</c:v>
                </c:pt>
                <c:pt idx="3">
                  <c:v>18.13</c:v>
                </c:pt>
                <c:pt idx="4">
                  <c:v>18.13</c:v>
                </c:pt>
                <c:pt idx="5">
                  <c:v>18.13</c:v>
                </c:pt>
                <c:pt idx="6">
                  <c:v>18.13</c:v>
                </c:pt>
                <c:pt idx="7">
                  <c:v>18.13</c:v>
                </c:pt>
                <c:pt idx="8">
                  <c:v>18.13</c:v>
                </c:pt>
                <c:pt idx="9">
                  <c:v>18.13</c:v>
                </c:pt>
                <c:pt idx="10">
                  <c:v>18.13</c:v>
                </c:pt>
                <c:pt idx="11">
                  <c:v>18.13</c:v>
                </c:pt>
                <c:pt idx="12">
                  <c:v>18.13</c:v>
                </c:pt>
                <c:pt idx="13">
                  <c:v>18.13</c:v>
                </c:pt>
                <c:pt idx="14">
                  <c:v>18.13</c:v>
                </c:pt>
                <c:pt idx="15">
                  <c:v>18.13</c:v>
                </c:pt>
                <c:pt idx="16">
                  <c:v>18.13</c:v>
                </c:pt>
                <c:pt idx="17">
                  <c:v>18.13</c:v>
                </c:pt>
                <c:pt idx="18">
                  <c:v>18.13</c:v>
                </c:pt>
                <c:pt idx="19">
                  <c:v>18.13</c:v>
                </c:pt>
                <c:pt idx="20">
                  <c:v>18.13</c:v>
                </c:pt>
                <c:pt idx="21">
                  <c:v>18.13</c:v>
                </c:pt>
                <c:pt idx="22">
                  <c:v>18.13</c:v>
                </c:pt>
                <c:pt idx="23">
                  <c:v>18.13</c:v>
                </c:pt>
                <c:pt idx="24">
                  <c:v>18.13</c:v>
                </c:pt>
                <c:pt idx="25">
                  <c:v>18.13</c:v>
                </c:pt>
                <c:pt idx="26">
                  <c:v>18.13</c:v>
                </c:pt>
                <c:pt idx="27">
                  <c:v>18.13</c:v>
                </c:pt>
                <c:pt idx="28">
                  <c:v>18.13</c:v>
                </c:pt>
                <c:pt idx="29">
                  <c:v>18.13</c:v>
                </c:pt>
                <c:pt idx="30">
                  <c:v>18.13</c:v>
                </c:pt>
                <c:pt idx="31">
                  <c:v>18.13</c:v>
                </c:pt>
                <c:pt idx="32">
                  <c:v>18.13</c:v>
                </c:pt>
                <c:pt idx="33">
                  <c:v>18.13</c:v>
                </c:pt>
                <c:pt idx="34">
                  <c:v>18.13</c:v>
                </c:pt>
                <c:pt idx="35">
                  <c:v>18.13</c:v>
                </c:pt>
                <c:pt idx="36" formatCode="#,##0">
                  <c:v>18.13</c:v>
                </c:pt>
                <c:pt idx="37" formatCode="#,##0">
                  <c:v>18.13</c:v>
                </c:pt>
                <c:pt idx="38" formatCode="#,##0">
                  <c:v>18.13</c:v>
                </c:pt>
                <c:pt idx="39" formatCode="#,##0">
                  <c:v>18.13</c:v>
                </c:pt>
                <c:pt idx="40" formatCode="#,##0">
                  <c:v>18.13</c:v>
                </c:pt>
                <c:pt idx="41" formatCode="#,##0">
                  <c:v>18.13</c:v>
                </c:pt>
                <c:pt idx="42" formatCode="#,##0">
                  <c:v>18.13</c:v>
                </c:pt>
                <c:pt idx="43" formatCode="#,##0">
                  <c:v>18.13</c:v>
                </c:pt>
                <c:pt idx="44" formatCode="#,##0">
                  <c:v>18.63</c:v>
                </c:pt>
                <c:pt idx="45" formatCode="#,##0">
                  <c:v>19.13</c:v>
                </c:pt>
                <c:pt idx="46" formatCode="#,##0">
                  <c:v>19.63</c:v>
                </c:pt>
                <c:pt idx="47" formatCode="#,##0">
                  <c:v>20.13</c:v>
                </c:pt>
                <c:pt idx="48" formatCode="#,##0">
                  <c:v>20.63</c:v>
                </c:pt>
                <c:pt idx="49" formatCode="#,##0">
                  <c:v>21.13</c:v>
                </c:pt>
                <c:pt idx="50" formatCode="#,##0">
                  <c:v>21.63</c:v>
                </c:pt>
                <c:pt idx="51" formatCode="#,##0">
                  <c:v>22.13</c:v>
                </c:pt>
                <c:pt idx="52" formatCode="#,##0">
                  <c:v>22.63</c:v>
                </c:pt>
                <c:pt idx="53" formatCode="#,##0">
                  <c:v>22.63</c:v>
                </c:pt>
                <c:pt idx="54" formatCode="#,##0">
                  <c:v>22.63</c:v>
                </c:pt>
                <c:pt idx="55" formatCode="#,##0">
                  <c:v>22.63</c:v>
                </c:pt>
                <c:pt idx="56" formatCode="#,##0">
                  <c:v>22.63</c:v>
                </c:pt>
                <c:pt idx="57" formatCode="#,##0">
                  <c:v>22.63</c:v>
                </c:pt>
                <c:pt idx="58" formatCode="#,##0">
                  <c:v>22.85</c:v>
                </c:pt>
                <c:pt idx="59" formatCode="#,##0">
                  <c:v>24.09</c:v>
                </c:pt>
                <c:pt idx="60" formatCode="#,##0">
                  <c:v>24.16</c:v>
                </c:pt>
                <c:pt idx="61" formatCode="#,##0">
                  <c:v>24.16</c:v>
                </c:pt>
                <c:pt idx="62" formatCode="#,##0">
                  <c:v>24.16</c:v>
                </c:pt>
                <c:pt idx="63" formatCode="#,##0">
                  <c:v>23.98</c:v>
                </c:pt>
                <c:pt idx="64" formatCode="#,##0">
                  <c:v>23.96</c:v>
                </c:pt>
                <c:pt idx="65" formatCode="#,##0">
                  <c:v>23.96</c:v>
                </c:pt>
                <c:pt idx="66" formatCode="#,##0">
                  <c:v>23.96</c:v>
                </c:pt>
                <c:pt idx="67" formatCode="#,##0">
                  <c:v>23.06</c:v>
                </c:pt>
                <c:pt idx="68" formatCode="#,##0">
                  <c:v>22.45</c:v>
                </c:pt>
                <c:pt idx="69" formatCode="#,##0">
                  <c:v>22.29</c:v>
                </c:pt>
                <c:pt idx="70" formatCode="#,##0">
                  <c:v>22.29</c:v>
                </c:pt>
                <c:pt idx="71" formatCode="#,##0">
                  <c:v>22.29</c:v>
                </c:pt>
                <c:pt idx="72" formatCode="@">
                  <c:v>22.29</c:v>
                </c:pt>
                <c:pt idx="73" formatCode="@">
                  <c:v>20.5</c:v>
                </c:pt>
                <c:pt idx="74" formatCode="@">
                  <c:v>20.29</c:v>
                </c:pt>
                <c:pt idx="75" formatCode="@">
                  <c:v>20.29</c:v>
                </c:pt>
                <c:pt idx="76" formatCode="@">
                  <c:v>20.29</c:v>
                </c:pt>
                <c:pt idx="77" formatCode="@">
                  <c:v>20.29</c:v>
                </c:pt>
                <c:pt idx="78" formatCode="@">
                  <c:v>20.29</c:v>
                </c:pt>
                <c:pt idx="79" formatCode="@">
                  <c:v>20.29</c:v>
                </c:pt>
                <c:pt idx="80" formatCode="@">
                  <c:v>20.29</c:v>
                </c:pt>
                <c:pt idx="81" formatCode="@">
                  <c:v>20.29</c:v>
                </c:pt>
                <c:pt idx="82" formatCode="@">
                  <c:v>20.29</c:v>
                </c:pt>
                <c:pt idx="83" formatCode="@">
                  <c:v>20.29</c:v>
                </c:pt>
                <c:pt idx="84" formatCode="@">
                  <c:v>20.29</c:v>
                </c:pt>
                <c:pt idx="85" formatCode="@">
                  <c:v>20.82</c:v>
                </c:pt>
                <c:pt idx="86" formatCode="@">
                  <c:v>20.96</c:v>
                </c:pt>
                <c:pt idx="87" formatCode="@">
                  <c:v>20.96</c:v>
                </c:pt>
                <c:pt idx="88" formatCode="@">
                  <c:v>20.5</c:v>
                </c:pt>
                <c:pt idx="89" formatCode="@">
                  <c:v>20.49</c:v>
                </c:pt>
                <c:pt idx="90" formatCode="@">
                  <c:v>20.49</c:v>
                </c:pt>
                <c:pt idx="91" formatCode="@">
                  <c:v>20.49</c:v>
                </c:pt>
                <c:pt idx="92" formatCode="@">
                  <c:v>21.04</c:v>
                </c:pt>
                <c:pt idx="93" formatCode="@">
                  <c:v>21.15</c:v>
                </c:pt>
                <c:pt idx="94" formatCode="@">
                  <c:v>21.15</c:v>
                </c:pt>
                <c:pt idx="95" formatCode="@">
                  <c:v>20.9</c:v>
                </c:pt>
                <c:pt idx="96" formatCode="@">
                  <c:v>20.38</c:v>
                </c:pt>
                <c:pt idx="97" formatCode="@">
                  <c:v>19.82</c:v>
                </c:pt>
                <c:pt idx="98" formatCode="@">
                  <c:v>19.82</c:v>
                </c:pt>
                <c:pt idx="99" formatCode="@">
                  <c:v>20.350000000000001</c:v>
                </c:pt>
                <c:pt idx="100" formatCode="@">
                  <c:v>21.84</c:v>
                </c:pt>
                <c:pt idx="101" formatCode="@">
                  <c:v>21.87</c:v>
                </c:pt>
                <c:pt idx="102" formatCode="@">
                  <c:v>21.87</c:v>
                </c:pt>
                <c:pt idx="103" formatCode="@">
                  <c:v>21.87</c:v>
                </c:pt>
                <c:pt idx="104" formatCode="@">
                  <c:v>21.87</c:v>
                </c:pt>
                <c:pt idx="105" formatCode="@">
                  <c:v>21.87</c:v>
                </c:pt>
                <c:pt idx="106" formatCode="@">
                  <c:v>21.87</c:v>
                </c:pt>
                <c:pt idx="107" formatCode="@">
                  <c:v>21.87</c:v>
                </c:pt>
                <c:pt idx="108" formatCode="@">
                  <c:v>21.87</c:v>
                </c:pt>
                <c:pt idx="109" formatCode="@">
                  <c:v>21.87</c:v>
                </c:pt>
                <c:pt idx="110" formatCode="@">
                  <c:v>21.87</c:v>
                </c:pt>
                <c:pt idx="111" formatCode="@">
                  <c:v>21.87</c:v>
                </c:pt>
                <c:pt idx="112" formatCode="@">
                  <c:v>21.87</c:v>
                </c:pt>
                <c:pt idx="113" formatCode="@">
                  <c:v>21.87</c:v>
                </c:pt>
                <c:pt idx="114" formatCode="@">
                  <c:v>21.87</c:v>
                </c:pt>
                <c:pt idx="115" formatCode="@">
                  <c:v>21.87</c:v>
                </c:pt>
                <c:pt idx="116" formatCode="@">
                  <c:v>21.87</c:v>
                </c:pt>
                <c:pt idx="117" formatCode="@">
                  <c:v>21.87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08576"/>
        <c:axId val="102814464"/>
      </c:lineChart>
      <c:catAx>
        <c:axId val="10280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/>
          <a:lstStyle/>
          <a:p>
            <a:pPr>
              <a:defRPr sz="105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02814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281446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028085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69669402788258E-2"/>
          <c:y val="0.12302034110190302"/>
          <c:w val="0.80015790887060856"/>
          <c:h val="0.827320512497225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8B8E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1567749816623913"/>
                  <c:y val="8.254319018680958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9.749838491786636E-2"/>
                  <c:y val="-0.218244244849799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05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Sheet1!$A$2:$A$3</c:f>
              <c:strCache>
                <c:ptCount val="2"/>
                <c:pt idx="0">
                  <c:v>ผลิตในประเทศ</c:v>
                </c:pt>
                <c:pt idx="1">
                  <c:v>นำเข้า</c:v>
                </c:pt>
              </c:strCache>
            </c:strRef>
          </c:cat>
          <c:val>
            <c:numRef>
              <c:f>Sheet1!$B$2:$B$3</c:f>
              <c:numCache>
                <c:formatCode>#,##0\ "MMSCFD"</c:formatCode>
                <c:ptCount val="2"/>
                <c:pt idx="0">
                  <c:v>3619</c:v>
                </c:pt>
                <c:pt idx="1">
                  <c:v>1402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8"/>
        <c:holeSize val="50"/>
      </c:doughnut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69444353677478E-2"/>
          <c:y val="0.10732143291350341"/>
          <c:w val="0.7469686205376016"/>
          <c:h val="0.792707034349846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ปริมาณ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CC505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bubble3D val="0"/>
            <c:spPr>
              <a:solidFill>
                <a:srgbClr val="009ED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bubble3D val="0"/>
            <c:spPr>
              <a:solidFill>
                <a:srgbClr val="19C3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bubble3D val="0"/>
            <c:spPr>
              <a:solidFill>
                <a:srgbClr val="95B3D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bubble3D val="0"/>
            <c:spPr>
              <a:solidFill>
                <a:srgbClr val="806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5564437019162511E-3"/>
                  <c:y val="1.15951061956517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4447288043656325E-3"/>
                  <c:y val="1.93251769927529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75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0275089520168536E-2"/>
                  <c:y val="0.11592215027440229"/>
                </c:manualLayout>
              </c:layout>
              <c:spPr/>
              <c:txPr>
                <a:bodyPr/>
                <a:lstStyle/>
                <a:p>
                  <a:pPr>
                    <a:defRPr sz="750" b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2.8252134298466073E-2"/>
                  <c:y val="-1.55182642027247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3.6727422113182841E-2"/>
                  <c:y val="-7.904453890279862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9790211826827517E-2"/>
                  <c:y val="-3.09202831884046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1.4225774807664971E-2"/>
                  <c:y val="-5.0245460181157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1.7781938474644095E-2"/>
                  <c:y val="3.86503539855058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ในประเทศ</c:v>
                </c:pt>
                <c:pt idx="1">
                  <c:v>ยาดานา</c:v>
                </c:pt>
                <c:pt idx="2">
                  <c:v>เยตากุน</c:v>
                </c:pt>
                <c:pt idx="3">
                  <c:v>ซอติกา</c:v>
                </c:pt>
                <c:pt idx="4">
                  <c:v>LNG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3619</c:v>
                </c:pt>
                <c:pt idx="1">
                  <c:v>363</c:v>
                </c:pt>
                <c:pt idx="2">
                  <c:v>88</c:v>
                </c:pt>
                <c:pt idx="3">
                  <c:v>189</c:v>
                </c:pt>
                <c:pt idx="4">
                  <c:v>762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6"/>
        <c:holeSize val="37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0.82752</cdr:x>
      <cdr:y>0.34528</cdr:y>
    </cdr:from>
    <cdr:to>
      <cdr:x>0.98401</cdr:x>
      <cdr:y>0.40287</cdr:y>
    </cdr:to>
    <cdr:sp macro="" textlink="">
      <cdr:nvSpPr>
        <cdr:cNvPr id="2" name="TextBox 53"/>
        <cdr:cNvSpPr txBox="1"/>
      </cdr:nvSpPr>
      <cdr:spPr>
        <a:xfrm xmlns:a="http://schemas.openxmlformats.org/drawingml/2006/main">
          <a:off x="3325342" y="1476294"/>
          <a:ext cx="62885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</a:t>
          </a:r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0.82752</cdr:x>
      <cdr:y>0.26306</cdr:y>
    </cdr:from>
    <cdr:to>
      <cdr:x>0.98401</cdr:x>
      <cdr:y>0.32065</cdr:y>
    </cdr:to>
    <cdr:sp macro="" textlink="">
      <cdr:nvSpPr>
        <cdr:cNvPr id="3" name="TextBox 53"/>
        <cdr:cNvSpPr txBox="1"/>
      </cdr:nvSpPr>
      <cdr:spPr>
        <a:xfrm xmlns:a="http://schemas.openxmlformats.org/drawingml/2006/main">
          <a:off x="3325342" y="1124744"/>
          <a:ext cx="62885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</a:t>
          </a:r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0.43332</cdr:x>
      <cdr:y>0.58352</cdr:y>
    </cdr:from>
    <cdr:to>
      <cdr:x>0.58981</cdr:x>
      <cdr:y>0.64111</cdr:y>
    </cdr:to>
    <cdr:sp macro="" textlink="">
      <cdr:nvSpPr>
        <cdr:cNvPr id="5" name="TextBox 50"/>
        <cdr:cNvSpPr txBox="1"/>
      </cdr:nvSpPr>
      <cdr:spPr>
        <a:xfrm xmlns:a="http://schemas.openxmlformats.org/drawingml/2006/main">
          <a:off x="1741297" y="2494877"/>
          <a:ext cx="628850" cy="2462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63%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0.27695</cdr:x>
      <cdr:y>0.56014</cdr:y>
    </cdr:from>
    <cdr:to>
      <cdr:x>0.43344</cdr:x>
      <cdr:y>0.61773</cdr:y>
    </cdr:to>
    <cdr:sp macro="" textlink="">
      <cdr:nvSpPr>
        <cdr:cNvPr id="6" name="TextBox 50"/>
        <cdr:cNvSpPr txBox="1"/>
      </cdr:nvSpPr>
      <cdr:spPr>
        <a:xfrm xmlns:a="http://schemas.openxmlformats.org/drawingml/2006/main">
          <a:off x="1112922" y="2394942"/>
          <a:ext cx="62885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65%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0.13139</cdr:x>
      <cdr:y>0.48364</cdr:y>
    </cdr:from>
    <cdr:to>
      <cdr:x>0.28788</cdr:x>
      <cdr:y>0.54123</cdr:y>
    </cdr:to>
    <cdr:sp macro="" textlink="">
      <cdr:nvSpPr>
        <cdr:cNvPr id="7" name="TextBox 50"/>
        <cdr:cNvSpPr txBox="1"/>
      </cdr:nvSpPr>
      <cdr:spPr>
        <a:xfrm xmlns:a="http://schemas.openxmlformats.org/drawingml/2006/main">
          <a:off x="528002" y="2067867"/>
          <a:ext cx="62885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70%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0.1439</cdr:x>
      <cdr:y>0.23994</cdr:y>
    </cdr:from>
    <cdr:to>
      <cdr:x>0.30039</cdr:x>
      <cdr:y>0.29753</cdr:y>
    </cdr:to>
    <cdr:sp macro="" textlink="">
      <cdr:nvSpPr>
        <cdr:cNvPr id="8" name="TextBox 50"/>
        <cdr:cNvSpPr txBox="1"/>
      </cdr:nvSpPr>
      <cdr:spPr>
        <a:xfrm xmlns:a="http://schemas.openxmlformats.org/drawingml/2006/main">
          <a:off x="578267" y="1025889"/>
          <a:ext cx="62885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14%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0.29487</cdr:x>
      <cdr:y>0.43164</cdr:y>
    </cdr:from>
    <cdr:to>
      <cdr:x>0.45136</cdr:x>
      <cdr:y>0.48923</cdr:y>
    </cdr:to>
    <cdr:sp macro="" textlink="">
      <cdr:nvSpPr>
        <cdr:cNvPr id="10" name="TextBox 50"/>
        <cdr:cNvSpPr txBox="1"/>
      </cdr:nvSpPr>
      <cdr:spPr>
        <a:xfrm xmlns:a="http://schemas.openxmlformats.org/drawingml/2006/main">
          <a:off x="1184930" y="1845525"/>
          <a:ext cx="62885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0.43121</cdr:x>
      <cdr:y>0.51699</cdr:y>
    </cdr:from>
    <cdr:to>
      <cdr:x>0.5877</cdr:x>
      <cdr:y>0.57458</cdr:y>
    </cdr:to>
    <cdr:sp macro="" textlink="">
      <cdr:nvSpPr>
        <cdr:cNvPr id="11" name="TextBox 50"/>
        <cdr:cNvSpPr txBox="1"/>
      </cdr:nvSpPr>
      <cdr:spPr>
        <a:xfrm xmlns:a="http://schemas.openxmlformats.org/drawingml/2006/main">
          <a:off x="1732789" y="2210456"/>
          <a:ext cx="628850" cy="2462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0.55456</cdr:x>
      <cdr:y>0.38232</cdr:y>
    </cdr:from>
    <cdr:to>
      <cdr:x>0.71105</cdr:x>
      <cdr:y>0.43991</cdr:y>
    </cdr:to>
    <cdr:sp macro="" textlink="">
      <cdr:nvSpPr>
        <cdr:cNvPr id="12" name="TextBox 50"/>
        <cdr:cNvSpPr txBox="1"/>
      </cdr:nvSpPr>
      <cdr:spPr>
        <a:xfrm xmlns:a="http://schemas.openxmlformats.org/drawingml/2006/main">
          <a:off x="2228468" y="1634656"/>
          <a:ext cx="62885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12%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0.13793</cdr:x>
      <cdr:y>0.15812</cdr:y>
    </cdr:from>
    <cdr:to>
      <cdr:x>0.29442</cdr:x>
      <cdr:y>0.2157</cdr:y>
    </cdr:to>
    <cdr:sp macro="" textlink="">
      <cdr:nvSpPr>
        <cdr:cNvPr id="13" name="TextBox 50"/>
        <cdr:cNvSpPr txBox="1"/>
      </cdr:nvSpPr>
      <cdr:spPr>
        <a:xfrm xmlns:a="http://schemas.openxmlformats.org/drawingml/2006/main">
          <a:off x="554254" y="676042"/>
          <a:ext cx="62885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0.27695</cdr:x>
      <cdr:y>0.38597</cdr:y>
    </cdr:from>
    <cdr:to>
      <cdr:x>0.43344</cdr:x>
      <cdr:y>0.44355</cdr:y>
    </cdr:to>
    <cdr:sp macro="" textlink="">
      <cdr:nvSpPr>
        <cdr:cNvPr id="14" name="TextBox 50"/>
        <cdr:cNvSpPr txBox="1"/>
      </cdr:nvSpPr>
      <cdr:spPr>
        <a:xfrm xmlns:a="http://schemas.openxmlformats.org/drawingml/2006/main">
          <a:off x="1112922" y="1650238"/>
          <a:ext cx="62885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12%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0.41716</cdr:x>
      <cdr:y>0.46804</cdr:y>
    </cdr:from>
    <cdr:to>
      <cdr:x>0.57365</cdr:x>
      <cdr:y>0.52563</cdr:y>
    </cdr:to>
    <cdr:sp macro="" textlink="">
      <cdr:nvSpPr>
        <cdr:cNvPr id="15" name="TextBox 50"/>
        <cdr:cNvSpPr txBox="1"/>
      </cdr:nvSpPr>
      <cdr:spPr>
        <a:xfrm xmlns:a="http://schemas.openxmlformats.org/drawingml/2006/main">
          <a:off x="1676346" y="2001164"/>
          <a:ext cx="628850" cy="2462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</a:t>
          </a:r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0.55456</cdr:x>
      <cdr:y>0.33798</cdr:y>
    </cdr:from>
    <cdr:to>
      <cdr:x>0.71105</cdr:x>
      <cdr:y>0.39557</cdr:y>
    </cdr:to>
    <cdr:sp macro="" textlink="">
      <cdr:nvSpPr>
        <cdr:cNvPr id="16" name="TextBox 50"/>
        <cdr:cNvSpPr txBox="1"/>
      </cdr:nvSpPr>
      <cdr:spPr>
        <a:xfrm xmlns:a="http://schemas.openxmlformats.org/drawingml/2006/main">
          <a:off x="2228469" y="1445078"/>
          <a:ext cx="62885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</a:t>
          </a:r>
          <a:r>
            <a: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endParaRPr lang="th-TH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9413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C24455BE-3304-4795-B67F-EDBB4BAE2090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1013"/>
            <a:ext cx="2919413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B29D26F5-25A3-4B7A-8099-653336A8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589" tIns="45295" rIns="90589" bIns="452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589" tIns="45295" rIns="90589" bIns="45295" rtlCol="0"/>
          <a:lstStyle>
            <a:lvl1pPr algn="r">
              <a:defRPr sz="1200"/>
            </a:lvl1pPr>
          </a:lstStyle>
          <a:p>
            <a:fld id="{2E8BBA10-110C-47B4-A354-97EA9CCA2FE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9" tIns="45295" rIns="90589" bIns="452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1"/>
          </a:xfrm>
          <a:prstGeom prst="rect">
            <a:avLst/>
          </a:prstGeom>
        </p:spPr>
        <p:txBody>
          <a:bodyPr vert="horz" lIns="90589" tIns="45295" rIns="90589" bIns="4529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589" tIns="45295" rIns="90589" bIns="452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589" tIns="45295" rIns="90589" bIns="45295" rtlCol="0" anchor="b"/>
          <a:lstStyle>
            <a:lvl1pPr algn="r">
              <a:defRPr sz="1200"/>
            </a:lvl1pPr>
          </a:lstStyle>
          <a:p>
            <a:fld id="{6DA0B10D-94BC-4634-92C1-17DA8EB50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721F-4C2B-4DED-8B8E-E1C6DE955C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38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การใช้ไฟฟ้า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ในปี 2562 อยู่ที่ 194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949 ล้านหน่วย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3.8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จากปีก่อน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โดยเป็นการเพิ่มขึ้นของการใช้ไฟฟ้าเกือบทุกประเภท ยกเว้นการใช้ไฟฟ้าภาคอุตสาหกรรมที่มีการใช้ไฟฟ้าลดลง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การใช้ไฟฟ้าในภาคครัวเรือนและธุรกิจ คิดเป็น 52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ของการใช้ไฟฟ้าทั้งหมด มีการใช้ไฟฟ้าเพิ่มขึ้นค่อนข้างสูงเนื่องจากในปี 2562 ประเทศไทยเข้าสู่ฤดูร้อนตั้งแต่เดือนกุมภาพันธ์ และมีอุณหภูมิอากาศเฉลี่ยสูงกว่าปีก่อน ประมาณ 1-2 องศา ส่งผลให้เกิดการใช้พลังงานในระบบปรับอากาศ/เครื่องปรับอากาศในภาคครัวเรือนและธุรกิจเพิ่มขึ้น สอดคล้องกับปริมาณการจำหน่ายเครื่องปรับอากาศในประเทศที่ขยายตัวเพิ่มขึ้นถึง 30% ในช่วง 9 เดือนแรกของปี 2562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ขณะที่การใช้ไฟฟ้าในภาคอุตสาหกรรมลดลง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โดยหลักๆ เป็นการลดลงของการใช้ไฟฟ้าในอุตสาหกรรมอาหาร เหล็กและโลหะพื้นฐาน อิเล็กทรอนิกส์ สิ่งทอ ยานยนต์ และซีเมนต์ ตามสภาวะเศรษฐกิจที่ชะลอตัว อีกทั้งสงครามการค้าระหว่างสหรัฐอเมริกากับจีน ทำให้การผลิตเหล็กและอิเล็กทรอนิกส์ในประเทศ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</a:t>
            </a:r>
          </a:p>
          <a:p>
            <a:pPr marL="457129" lvl="1" indent="0">
              <a:buFont typeface="Wingdings" panose="05000000000000000000" pitchFamily="2" charset="2"/>
              <a:buNone/>
            </a:pPr>
            <a:endPara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129" lvl="1" indent="0">
              <a:buFont typeface="Wingdings" panose="05000000000000000000" pitchFamily="2" charset="2"/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Peak</a:t>
            </a:r>
            <a:r>
              <a:rPr lang="en-US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ประเทศ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เกิดขึ้น ณ วันที่ 3 พ.ค. 2562 เวลา 14.27 น. อยู่ที่ระดับ 37,312 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 8.7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เมื่อเทียบกับปีก่อน และ</a:t>
            </a:r>
          </a:p>
          <a:p>
            <a:pPr marL="457129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th-TH" b="1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129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Peak </a:t>
            </a:r>
            <a:r>
              <a:rPr lang="th-TH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 3 การไฟฟ้า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อยู่ที่ระดับ 32,273 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 7.7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เมื่อเทียบกับปีก่อน สาเหตุที่ 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Peak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สูงขึ้นมากเนื่องจากอุณหภูมิที่สูงขึ้นเมื่อเทียบกับปีก่อน</a:t>
            </a:r>
          </a:p>
          <a:p>
            <a:pPr marL="457129" lvl="1" indent="0">
              <a:buFont typeface="Wingdings" panose="05000000000000000000" pitchFamily="2" charset="2"/>
              <a:buNone/>
            </a:pPr>
            <a:endParaRPr lang="en-US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129" lvl="1" indent="0">
              <a:buFont typeface="Wingdings" panose="05000000000000000000" pitchFamily="2" charset="2"/>
              <a:buNone/>
            </a:pPr>
            <a:endParaRPr lang="en-US" dirty="0"/>
          </a:p>
          <a:p>
            <a:pPr marL="628553" lvl="1" indent="-171424">
              <a:buFont typeface="Wingdings" panose="05000000000000000000" pitchFamily="2" charset="2"/>
              <a:buChar char="q"/>
            </a:pPr>
            <a:endParaRPr lang="th-TH" dirty="0"/>
          </a:p>
          <a:p>
            <a:pPr marL="628553" lvl="1" indent="-171424">
              <a:buFont typeface="Wingdings" panose="05000000000000000000" pitchFamily="2" charset="2"/>
              <a:buChar char="q"/>
            </a:pPr>
            <a:endParaRPr lang="th-TH" dirty="0"/>
          </a:p>
          <a:p>
            <a:pPr marL="457130" lvl="1"/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95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มูลค่าการนำเข้าพลังงาน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ตามการลดลงของราคานั้นดิบ เนื่องจากการนำเข้าพลังงาน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ใหญ่เป็นการนำเข้า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น้ำมันดิบคิด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เป็นร้อยละ 61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ทั้งนี้ ราคาน้ำมันดิบที่ลดลง จาก 73.66 $/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BBL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เหลือ 67.36 $/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BBL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ส่งผลให้ภาพรวมของการนำเข้าพลังงาน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 14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หรือคิดเป็นมูลค่าการนำเข้า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เท่ากับ  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,053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พันล้านบาท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มูลค่า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การส่งออกพลังงาน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อยู่ที่ 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194  พันล้านบาท ลดลง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31.9%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ตามการลดลงของการส่งออกน้ำมันดิบและน้ำมันสำเร็จรูป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ปัจจุบันประเทศไทย มีการพึ่งการนำเข้าพลังงาน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ร้อยละ 67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24" indent="-171424" defTabSz="914259">
              <a:buFontTx/>
              <a:buChar char="-"/>
              <a:defRPr/>
            </a:pPr>
            <a:endParaRPr lang="th-TH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59">
              <a:defRPr/>
            </a:pPr>
            <a:endParaRPr lang="th-TH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18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55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ได้ทำการประมาณการแนวโน้มการใช้พลังงานในปี </a:t>
            </a:r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</a:t>
            </a:r>
            <a:r>
              <a:rPr lang="th-TH" sz="12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มีสมมติฐาน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ด้านเศรษฐกิจ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สภาพัฒน์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คาดว่า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มีการขยายตัว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ทาง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เศรษฐกิจร้อย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ละ 2.7-3.7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เนื่องจากมีแรงส่ง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จากแนวโน้ม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การขยายในเกณฑ์ที่น่าพอใจของ</a:t>
            </a:r>
            <a:r>
              <a:rPr lang="th-TH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อุปสงค์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ภายในประเทศทั้งในด้านการใช้จ่ายภาคครัวเรือนและการลงทุนภาครัฐและเอกชน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รวมทั้งการปรับตัวดีขึ้นอย่างช้าๆ ของการส่งออกภายใต้แนวโน้มการปรับตัวดีขึ้นอย่างช้าๆ ของเศรษฐกิจโลก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ประกอบกับการดำเนินมาตรการขับเคลื่อนเศรษฐกิจของภาครัฐ และการปรับตัวดีขึ้นของภาคการท่องเที่ยว ในปี 2563 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อัตราแลกเปลี่ยน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สภาพัฒน์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คาดการณ์ อัตราแลกเปลี่ยนในปี 2563 จะมีค่าใกล้เคียงกับปีก่อน โดยมีค่าอยู่ในช่วง 30.5-31.5 บาทต่อดอลลาร์สหรัฐ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th-TH" sz="1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ราคาน้ำมันดิบ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จากการคาดการณ์ของหลายๆ สำนัก มองว่า ราคาน้ำมันดิบในปี 2563 จะไม่ค่อยแตกต่างจากราคาน้ำมันดิบในปีนี้มากนัก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แนวโน้มการชะลอตัวของเศรษฐกิจประเทศผู้บริโภคน้ำมันรายสำคัญของโลก อาทิ สหรัฐฯ จีน และญี่ปุ่น โดย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สศช</a:t>
            </a:r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คาดการณ์ราคาน้ำมันดิบ </a:t>
            </a:r>
            <a:r>
              <a:rPr lang="th-TH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ดูไบ</a:t>
            </a:r>
            <a:r>
              <a:rPr lang="th-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อยู่ในช่วง 57-67 ดอลลาร์สหรัฐต่อบาร์เรล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EIA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(Energy Information Administration </a:t>
            </a:r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ของสหรัฐ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105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คาดการณ์ราคาน้ำมันดิบเบรนท์อยู่ที่  60.1 ดอลลาร์สหรัฐต่อบาร์เรล</a:t>
            </a:r>
            <a:endParaRPr lang="en-US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Goldman Sachs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สถาบันทางการเงิน</a:t>
            </a:r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ของสหรัฐ</a:t>
            </a:r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คาดการณ์ราคาน้ำมันดิบเบรนท์อยู่ที่ 63 ดอลลาร์สหรัฐต่อบาร์เรล</a:t>
            </a:r>
            <a:endParaRPr lang="en-US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จากสมมุติฐานดังกล่าวคาดว่า</a:t>
            </a:r>
            <a:r>
              <a:rPr lang="th-TH" sz="1200" b="1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จะส่งผลต่อการใช้พลังงานขั้นต้นในปี 2563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1.8 จากการเพิ่มขึ้นของ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694" lvl="1" indent="-228565">
              <a:buFont typeface="Wingdings" panose="05000000000000000000" pitchFamily="2" charset="2"/>
              <a:buChar char="q"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 1.3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จากการขยายตัวทางเศรษฐกิจ และราคาน้ำมันที่คาดว่ายังคงอยู่ในระดับต่ำ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694" lvl="1" indent="-228565">
              <a:buFont typeface="Wingdings" panose="05000000000000000000" pitchFamily="2" charset="2"/>
              <a:buChar char="q"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ถ่านหิน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ลิกไนต์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เพิ่มขึ้น1.4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ตามภาวะเศรษฐกิจที่คาดว่าจะดีขึ้น โดยเพิ่มขึ้นทั้งจากการใช้ในการผลิตไฟฟ้าและอุตสาหกรรม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694" lvl="1" indent="-228565">
              <a:buFont typeface="Wingdings" panose="05000000000000000000" pitchFamily="2" charset="2"/>
              <a:buChar char="q"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พลังงานทดแทน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en-US" sz="12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3.9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จากนโยบายส่งเสริมการใช้พลังงานทดแทนของภาครัฐ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694" lvl="1" indent="-228565">
              <a:buFont typeface="Wingdings" panose="05000000000000000000" pitchFamily="2" charset="2"/>
              <a:buChar char="q"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ไฟฟ้านำเข้า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en-US" sz="12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4.6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เนื่องจากในช่วงปลายปี 2562 มีโรงไฟฟ้าพลังน้ำของประเทศลาวเริ่มจ่ายไฟฟ้าเข้าระบบจำนวน 3 โรง ได้แก่ เซ</a:t>
            </a:r>
            <a:r>
              <a:rPr lang="th-TH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เปียน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(354 MW)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</a:t>
            </a:r>
            <a:r>
              <a:rPr lang="th-TH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เงี้ยบ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269 MW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และไซยะบุรี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(1,220 MW)</a:t>
            </a:r>
          </a:p>
          <a:p>
            <a:pPr marL="685694" lvl="1" indent="-228565">
              <a:buFont typeface="Wingdings" panose="05000000000000000000" pitchFamily="2" charset="2"/>
              <a:buChar char="q"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ก๊าซธรรมชาติ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 0.8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เนื่องจากการใช้เพื่อผลิตไฟฟ้า และการใช้ในภาคอุตสาหกรรม</a:t>
            </a:r>
          </a:p>
          <a:p>
            <a:endParaRPr lang="th-TH" b="1" dirty="0"/>
          </a:p>
          <a:p>
            <a:pPr marL="171424" indent="-171424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62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9">
              <a:defRPr/>
            </a:pP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การใช้ไฟฟ้า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2563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th-TH" sz="12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2.6%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จากปีก่อน เนื่องจาก</a:t>
            </a:r>
            <a:endParaRPr lang="th-TH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 defTabSz="914259">
              <a:buFont typeface="Wingdings" panose="05000000000000000000" pitchFamily="2" charset="2"/>
              <a:buChar char="q"/>
              <a:defRPr/>
            </a:pP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ภาวะ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เศรษฐกิจ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ภายในประเทศ ที่ปรับตัวดีขึ้นอย่างช้าๆ</a:t>
            </a:r>
            <a:endParaRPr lang="th-TH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 defTabSz="914259">
              <a:buFont typeface="Wingdings" panose="05000000000000000000" pitchFamily="2" charset="2"/>
              <a:buChar char="q"/>
              <a:defRPr/>
            </a:pP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การส่งออกที่คาดว่าจะปรับตัวดีขึ้นตามการดำเนินมาตรการขับเคลื่อนเศรษฐกิจของภาครัฐ (มาตรการการส่งเสริมการลงทุนในพื้นที่เขตพัฒนาพิเศษภาคตะวันออก (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EEC) ,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ลงทุนภายใต้โครงการร่วมลงทุนระหว่างภาครัฐและภาคเอกชน (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PPP)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defTabSz="914259">
              <a:defRPr/>
            </a:pPr>
            <a:endParaRPr lang="th-TH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59">
              <a:defRPr/>
            </a:pP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ความต้องการพลังไฟฟ้าสูงสุด (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Peak)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ตามแผน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 2018 </a:t>
            </a:r>
            <a:endParaRPr lang="th-TH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 defTabSz="914259">
              <a:buFont typeface="Wingdings" panose="05000000000000000000" pitchFamily="2" charset="2"/>
              <a:buChar char="q"/>
              <a:defRPr/>
            </a:pP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Peak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คาดว่าอยู่ที่ระดับ 37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437 เมกะวัตต์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en-US" sz="12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0.3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endParaRPr lang="th-TH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 defTabSz="914259">
              <a:buFont typeface="Wingdings" panose="05000000000000000000" pitchFamily="2" charset="2"/>
              <a:buChar char="q"/>
              <a:defRPr/>
            </a:pP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Peak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ในระบบ 3 การไฟฟ้า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คาดว่าจะอยู่ที่ระดับ 32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732 เมกะวัตต์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en-US" sz="12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เมื่อเทียบกับ</a:t>
            </a:r>
            <a:r>
              <a:rPr lang="th-TH" sz="12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Peak </a:t>
            </a:r>
            <a:r>
              <a:rPr lang="th-TH" sz="12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ของปีก่อน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5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6F1D3-8C5A-4147-8224-15D6E94DEE6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09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8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1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633"/>
            <a:r>
              <a:rPr lang="th-TH" sz="1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ภาพรวมภาวะเศรษฐกิจไทย ปี </a:t>
            </a:r>
            <a:r>
              <a:rPr lang="en-US" sz="1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สภาพัฒน์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คาดการณ์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GDP 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ขยายตัว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2.6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การขยายตัวของการลงทุนและการบริโภค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ภาคเอกชน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และราคาน้ำมันดิบดูไบ เฉลี่ยอยู่ที่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63.2 $/BBL 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ส่งผลต่อสถานการณ์พลังงานของประเทศในปี 2562 ดังนี้</a:t>
            </a:r>
          </a:p>
          <a:p>
            <a:pPr defTabSz="907633"/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ภาพรวมการใช้พลังงานขั้นต้น ปี </a:t>
            </a:r>
            <a:r>
              <a:rPr lang="en-US" sz="1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เพิ่มขึ้น 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0.7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เป็นการเพิ่มขึ้นของการใช้น้ำมัน ก๊าซธรรมชาติ และพลังงานทดแทน 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th-TH" sz="1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การใช้น้ำมันสำเร็จรูป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เพิ่มขึ้น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โดยหลักๆ เป็นการเพิ่มขึ้นของการใช้น้ำมันกลุ่มเบนซิน ดีเซล และน้ำมันเครื่องบิน โดย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น้ำมันเบนซิน และดีเซล เพิ่มขึ้นประมาณ 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4%</a:t>
            </a: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จากราคาขายปลีกน้ำมันในประเทศที่ยังคงอยู่ในระดับต่ำ และมีวันหยุดต่อเนื่องหลายวัน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น้ำมันเครื่องบิน เพิ่มขึ้นไม่มากนัก เนื่องจากการชะลอตัวของจำนวนนักท่องเที่ยวในช่วงครึ่งปีแรก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น้ำมันเตา ลดลง 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</a:t>
            </a:r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จากการใช้ในภาคอุตสาหกรรมและขนส่ง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 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ลดลงเกือบทุกประเภท </a:t>
            </a:r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โดยเฉพาะ</a:t>
            </a:r>
            <a:r>
              <a:rPr lang="th-TH" sz="9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</a:t>
            </a:r>
            <a:r>
              <a:rPr lang="th-TH" sz="9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ครัวเรือน</a:t>
            </a: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ลดลงจากลักษณะการบริโภคที่เปลี่ยนไปคือเน้นการใช้เตาไฟฟ้า หรือการสั่งอาหารดิลิเวอร์ลี่</a:t>
            </a:r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en-US" sz="9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9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th-TH" sz="9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</a:t>
            </a:r>
            <a:r>
              <a:rPr lang="th-TH" sz="9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ขนส่ง</a:t>
            </a: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ดลงจากผู้ใช้รถยนต์บางส่วนหันไปใช้น้ำมันแทนเนื่องจากราคาขายปลีกน้ำมันในประเทศอยู่ในระดับที่ไม่สูงมาก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th-TH" sz="1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การใช้ไฟฟ้า เพิ่มขึ้น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3.8%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จากอุณหภูมิที่สูงขึ้นเมื่อเทียบกับปีก่อนส่งผลให้การใช้ไฟฟ้าภาคครัวเรือนและธุรกิจเพิ่มขึ้น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th-TH" sz="1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การใช้ก๊าซธรรมชาติ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เพิ่มขึ้น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หลักๆ เป็นการเพิ่มขึ้นของการ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ใช้สำหรับการ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ผลิตไฟฟ้า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th-TH" sz="1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การใช้พลังงานทดแทน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ปัจจุบันการใช้พลังงานทดแทนเพิ่มขึ้น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3.3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สอดคล้องกับการใช้พลังงานทดแทนในการผลิตไฟฟ้าที่เพิ่มขึ้น 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โดยเฉพาะ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การใช้ชีวมวล พลังงานแสงอาทิตย์ และพลังงานลม ทั้งนี้ในปี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มีโรงไฟฟ้าพลังงานลม (ลำตะ</a:t>
            </a:r>
            <a:r>
              <a:rPr lang="th-TH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คอง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เข้าระบบ มีกำลังการผลิต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การใช้พลังงานขั้นต้น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(หมายถึง พลังงานที่ยังไม่ผ่านการแปรรูปภายในประเทศ เช่น น้ำมันดิบ ถ่านหิน ก๊าซธรรมชาติ ความร้อนจากแสงอาทิตย์ เป็นต้น) 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62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การใช้พลังงานขั้นสุดท้ายของปี 2562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ลดลงเล็กน้อย ประมาณ 0.05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th-TH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เป็นการลดลงของ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การใช้ถ่านหิน/ลิกไนต์ ลดลง 11.6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ตามการใช้ในภาคอุตสาหกรรม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การใช้ก๊าซธรรมชาติ ลดลง </a:t>
            </a:r>
            <a:r>
              <a:rPr lang="th-TH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3.5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เนื่องจากการใช้ 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NGV </a:t>
            </a:r>
            <a:r>
              <a:rPr lang="th-TH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ในภาคขนส่งลดลง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อย่างมาก</a:t>
            </a:r>
            <a:r>
              <a:rPr lang="th-TH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ถึง 11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ส่วนการใช้ในภาคอุตสาหกรรม</a:t>
            </a:r>
            <a:r>
              <a:rPr lang="th-TH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ทรงตัวตามสภาวะเศรษฐกิจ</a:t>
            </a:r>
            <a:r>
              <a:rPr lang="th-TH" sz="11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ในขณะที่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การใช้น้ำมันสำเร็จรูป เพิ่มขึ้น 1.6</a:t>
            </a:r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ตามการเพิ่มขึ้นของการใช้น้ำมันในภาคขนส่ง เนื่องจากปัจจัยด้านราคาขายปลีกที่ยังคงอยู่ในระดับที่ไม่สูงมากนัก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น้ำมันเครื่องบิน เพิ่มขึ้นเล็กน้อย เนื่องจากการชะลอตัวของจำนวนนักท่องเที่ยวในครึ่งปีแรก และปริมาณการจราจรทางอากาศขยายตัวได้น้อย เนื่องจากปัจจุบันไม่สามารถเพิ่ม</a:t>
            </a:r>
            <a:r>
              <a:rPr lang="th-TH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สล็อต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การบินได้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การใช้ไฟฟ้าในภาคครัวเรือนและธุรกิจ คิด</a:t>
            </a:r>
            <a:r>
              <a:rPr lang="th-TH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เป็นร้อยละ</a:t>
            </a:r>
            <a:r>
              <a:rPr lang="th-TH" sz="11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52</a:t>
            </a:r>
            <a:r>
              <a:rPr lang="th-TH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ของการใช้ไฟฟ้าทั้งหมด มีการใช้ไฟฟ้าเพิ่มขึ้นค่อนข้างสูงเนื่องจากในปี 2562 ประเทศไทยเข้าสู่ฤดูร้อนตั้งแต่เดือนกุมภาพันธ์ และมีอุณหภูมิอากาศเฉลี่ยสูงกว่าปีก่อน ประมาณ 1-2 องศา ส่งผลให้เกิดการใช้พลังงานในระบบปรับอากาศ/</a:t>
            </a:r>
            <a:r>
              <a:rPr lang="th-TH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เครื่องปรับอากาศทั้งใน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ภาคครัวเรือนและธุรกิจเพิ่มขึ้น สอดคล้องกับปริมาณการจำหน่ายเครื่องปรับอากาศในประเทศที่ขยายตัวเพิ่มขึ้นถึง 30% ในช่วง 9 เดือนแรกของปี 2562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การใช้พลังงานทดแทน เป็นการเพิ่มขึ้นของการใช้</a:t>
            </a:r>
            <a:r>
              <a:rPr lang="th-TH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ชีว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มวลเพื่อผลิตความร้อนในภาคอุตสาหกรรมซึ่งมีสัดส่วนร้อยละ 90 ของความต้องการใช้พลังงานทดแทนในการผลิตความร้อน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: </a:t>
            </a:r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พลังงานขั้นสุดท้าย </a:t>
            </a:r>
            <a:r>
              <a:rPr lang="th-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คือ การนำพลังงานปฐมภูมิมาแปรรูปให้ได้พลังงานอีกรูปแบบหนึ่ง เพื่อให้เหมาะสมแก่การใช้งาน รวมถึงเพื่อตอบสนองความต้องการของผู้ใช้มากขึ้น เช่น น้ำมันสำเร็จรูป ก๊าซธรรมชาติ ไฟฟ้า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58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น้ำมันดีเซล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มีปริมาณการใช้เฉลี่ยอยู่ที่ 67.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ล้านลิตรต่อวัน เพิ่มขึ้น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4.3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เนื่องจาก</a:t>
            </a: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5683" lvl="2" indent="-171424">
              <a:buFont typeface="Wingdings" panose="05000000000000000000" pitchFamily="2" charset="2"/>
              <a:buChar char="q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ราคาขายปลีกน้ำมันดีเซลภายในประเทศยังคงอยู่ในระดับที่ไม่สูงมากนัก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5683" lvl="2" indent="-171424">
              <a:buFont typeface="Wingdings" panose="05000000000000000000" pitchFamily="2" charset="2"/>
              <a:buChar char="q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และตั้งแต่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ธ.ค. 2561 - 30 ก.ย. 2562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ภาครัฐมีนโยบายส่งเสริมการใช้น้ำมันดีเซล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B20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ให้ต่ำกว่าดีเซล 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B7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บาทต่อลิตร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085683" lvl="2" indent="-171424">
              <a:buFont typeface="Wingdings" panose="05000000000000000000" pitchFamily="2" charset="2"/>
              <a:buChar char="q"/>
            </a:pP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และในวันที่ 1 ต.ค. 2562 ปรับลดส่วนต่างราคาน้ำมันดีเซล 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B7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ต่ำกว่าดีเซล 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B20 3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บาทต่อลิตร </a:t>
            </a:r>
            <a:endParaRPr lang="en-US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5683" lvl="2" indent="-171424">
              <a:buFont typeface="Wingdings" panose="05000000000000000000" pitchFamily="2" charset="2"/>
              <a:buChar char="q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เพื่อลดค่าครองชีพของประชาชน ช่วยแก้ไขปัญหาน้ำมันปาล์มดิบล้นตลาด สร้างเสถียรภาพปาล์มน้ำมัน ทำให้การจำหน่ายดีเซล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B20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เพิ่มขึ้นมาอยู่ที่ 8 ล้านลิตรต่อวัน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ปัจจุบันราคาน้ำมันดีเซล อยู่ที่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26.49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บาทต่อลิตร และน้ำมันดีเซล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B20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23.49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บาทต่อลิตร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ณ วันที่ 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มกราคม 2563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th-TH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ข้อมูลอีกที </a:t>
            </a:r>
          </a:p>
          <a:p>
            <a:pPr marL="0" indent="0">
              <a:buFont typeface="Arial" charset="0"/>
              <a:buNone/>
            </a:pP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 </a:t>
            </a:r>
            <a:r>
              <a:rPr lang="th-TH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มีการตั้งเป้าการใช้น้ำมัน 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B10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อยู่ที่ 3.84 ล้านลิตรต่อวัน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และปัจจุบันมีการ</a:t>
            </a:r>
            <a:r>
              <a:rPr lang="th-TH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ใช้ไบ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โอดีเซลในช่วง ม.ค.-ก.ย. </a:t>
            </a:r>
            <a:r>
              <a:rPr lang="th-TH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รายงานการใช้อยู่ที่ระดับ 4.8 ล้านลิตรต่อวัน สูงกว่าเป้าที่ </a:t>
            </a:r>
            <a:r>
              <a:rPr lang="th-TH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.ได้ตั้งไว้</a:t>
            </a:r>
            <a:endParaRPr lang="th-TH" dirty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6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i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น้ำมันกลุ่มเบนซินและแก๊สโซ</a:t>
            </a:r>
            <a:r>
              <a:rPr lang="th-TH" b="1" i="1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ฮอล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มีปริมาณการใช้เฉลี่ยอยู่ที่ </a:t>
            </a:r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32.3 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ล้านลิตรต่อวัน เพิ่มขึ้นจากปีก่อน</a:t>
            </a:r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3.9%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คาดว่าการเพิ่มขึ้นของการใช้น้ำมันส่วนหนึ่งมาจากราคาขายปลีกเฉลี่ยน้ำมันมีค่าต่ำกว่าปีที่ผ่าน และผู้ใช้รถ </a:t>
            </a:r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บางส่วนเปลี่ยนกลับมาใช้น้ำมันแทน</a:t>
            </a:r>
            <a:endParaRPr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การใช้น้ำมันแก๊สโซ</a:t>
            </a:r>
            <a:r>
              <a:rPr lang="th-TH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ฮอล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95</a:t>
            </a:r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E10 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มีสัดส่วนการใช้มากที่สุด ประมาณ 43</a:t>
            </a:r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หรือคิดเป็น 13.9 ล้านลิตรต่อวัน มีการใช้เพิ่มขึ้น 7</a:t>
            </a:r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เนื่องจากราคาขายปลีกไม่ค่อยแตกต่างจากแก๊สโซ</a:t>
            </a:r>
            <a:r>
              <a:rPr lang="th-TH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ฮอล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91</a:t>
            </a:r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E10 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มากนัก</a:t>
            </a:r>
            <a:endParaRPr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รองลงมาคือการใช้น้ำมันแก๊สโซ</a:t>
            </a:r>
            <a:r>
              <a:rPr lang="th-TH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ฮอล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91</a:t>
            </a:r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E10 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มีการใช้อยู่ที่ 9.6 ล้านลิตรต่อวัน มีการใช้ลดลงประมาณ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9%</a:t>
            </a:r>
            <a:endParaRPr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 (ณ วันที่ 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มกราคม 2563) </a:t>
            </a:r>
            <a:endParaRPr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ราคาขายปลีกเบนซิน 95  อยู่ที่ 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33.66 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บาทต่อลิตร</a:t>
            </a:r>
            <a:endParaRPr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ราคาขายปลีกแก๊ส</a:t>
            </a:r>
            <a:r>
              <a:rPr lang="th-TH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โซฮอล์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95</a:t>
            </a:r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E10 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อยู่ที่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บาทต่อลิตร</a:t>
            </a:r>
            <a:endParaRPr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ราคาขายปลีกแก๊ส</a:t>
            </a:r>
            <a:r>
              <a:rPr lang="th-TH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โซฮอล์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91</a:t>
            </a:r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E10 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อยู่ที่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25.98 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บาทต่อลิตร</a:t>
            </a:r>
            <a:endParaRPr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ราคาขายปลีกแก๊ส</a:t>
            </a:r>
            <a:r>
              <a:rPr lang="th-TH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โซฮอล์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95</a:t>
            </a:r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อยู่ที่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บาทต่อลิตร</a:t>
            </a:r>
            <a:endParaRPr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ราคาขายปลีกแก๊ส</a:t>
            </a:r>
            <a:r>
              <a:rPr lang="th-TH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โซฮอล์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95</a:t>
            </a:r>
            <a:r>
              <a:rPr lang="en-US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 อยู่ที่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18.89 </a:t>
            </a:r>
            <a:r>
              <a:rPr lang="th-TH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ลิตร</a:t>
            </a:r>
            <a:endParaRPr lang="en-US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1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โพ</a:t>
            </a:r>
            <a:r>
              <a:rPr lang="th-TH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รเพน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และบิ</a:t>
            </a:r>
            <a:r>
              <a:rPr lang="th-TH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วเทน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การใช้อยู่ที่ระดับ 6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,5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 พันตัน ลดลงจากปีก่อน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โดยเป็นการลดลงในเกือบทุกสาขา ยกเว้นการ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ที่ใช้ใน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อุตสาหกรรมปิโตร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เคมี</a:t>
            </a:r>
            <a:r>
              <a:rPr lang="th-TH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ภาคครัวเรือน มีสัดส่วนการใช้สูงสุดคิดเป็นร้อยละ 32 การใช้ลดลง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1.7%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คาดว่าส่วนหนึ่งเกิดจากลักษณะการบริโภคที่เปลี่ยนไปคือเน้นการใช้เตาไฟฟ้า หรือการสั่ง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อาหารดิ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เวอร์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ลี่เพิ่มมากขึ้น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ภาคอุตสาหกรรม มีการใช้ลดลง 4.1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สอดคล้องกับสภาวะเศรษฐกิจชะลอตัว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ภาคขนส่ง คิดเป็นสัดส่วนร้อยละ 16 ของการใช้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ทั้งหมด มีการใช้ลดลง 12.5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นื่องจากผู้ใช้รถยนต์บางส่วนหันไปใช้น้ำมันแทนเนื่องจากราคาขายปลีกน้ำมันในประเทศอยู่ในระดับที่ไม่สูงมาก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การใช้เอง สัดส่วนร้อยละ 1.0 มีการใช้ลดลง 44.8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  <a:p>
            <a:pPr marL="457130"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ในเดือน ธันวาคม 2557 มีการปรับโครงสร้างราคา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ให้สะท้อนต้นทุนที่แท้จริง และมีราคาเดียวกันในทุก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</a:t>
            </a: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ส.ค. 60 มีการลอยตัวราคา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อย่างเป็นทางการ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พ.ค. 2561 ใช้กองทุนน้ำมันเชื้อเพลิงในการรักษาเสถียรภาพราคาก๊าซ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ทำให้ปัจจุบันราคาขายปลีก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อยู่ที่ 21.87 บาท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กิโลกรัม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ฐานะกองทุนน้ำมันเชื้อเพลิง ณ วันที่ 15 ธ.ค. 62 มีการใช้เงินกองทุนอุดหนุนราคา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ไปแล้ว 4,995 ล้านบาท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129" lvl="1" indent="0">
              <a:buFont typeface="Wingdings" panose="05000000000000000000" pitchFamily="2" charset="2"/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129" lvl="1" indent="0">
              <a:buFont typeface="Wingdings" panose="05000000000000000000" pitchFamily="2" charset="2"/>
              <a:buNone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LPG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รายสาขา รวมการใช้ 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ที่ใช้เป็น </a:t>
            </a:r>
            <a:r>
              <a:rPr lang="en-US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 Stocks 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ในปิ</a:t>
            </a:r>
            <a:r>
              <a:rPr lang="th-TH" baseline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โตร</a:t>
            </a:r>
            <a:r>
              <a:rPr lang="th-TH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เคมี</a:t>
            </a:r>
          </a:p>
          <a:p>
            <a:pPr marL="457129" lvl="1" indent="0">
              <a:buFont typeface="Wingdings" panose="05000000000000000000" pitchFamily="2" charset="2"/>
              <a:buNone/>
            </a:pPr>
            <a:endPara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129"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44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เปิดเสรีธุรกิจก๊าซ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ทั้งระบบ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ระยะที่ 1 : เปิดเสรีธุรกิจก๊าซ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ส่วนนำเข้า โดยยกเลิกการควบคุมการนำเข้าก๊าซ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ของประเทศทั้งด้านปริมาณและราคา เมื่อวันที่ 8 ธ.ค. 2559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ระยะที่ 2 : เปิดเสรีธุรกิจก๊าซ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ทั้งระบบ โดยยกเลิกการควบคุม/กำหนดราคาและปริมาณของทุกแหล่งผลิตและจัดหา เปิดเสรีการนำเข้าและส่งออกโดยสมบูรณ์ เมื่อวันที่ 31 ก.ค. 2560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ตลาดโลก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เดือนแรกของปี 2562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Cargo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อยู่ที่ 429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$/Ton</a:t>
            </a: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 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อยู่ที่ 438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$/Ton</a:t>
            </a:r>
          </a:p>
          <a:p>
            <a:endPara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8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การจัดหาก๊าซธรรมชาติ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เพิ่มขึ้นร้อยละ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2.2%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เป็นการเพิ่มขึ้นทั้งการผลิตในประเทศและการนำเข้าจากต่างประเทศ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ตามการใช้ที่เพิ่มขึ้นในภาคการผลิตไฟฟ้า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ปัจจุบันก๊าซธรรมชาติผลิตในประเทศประมาณ 7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2%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ซึ่งไม่เพียงพอต่อความต้องการใช้จำเป็นต้องนำเข้าจากพม่า และนำเข้า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 </a:t>
            </a: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โดยในปี 2562 มีการนำเข้าก๊าซธรรมชาติ เพิ่มขึ้น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1.3% </a:t>
            </a:r>
          </a:p>
          <a:p>
            <a:pPr marL="628553" lvl="1" indent="-171424">
              <a:buFont typeface="Wingdings" panose="05000000000000000000" pitchFamily="2" charset="2"/>
              <a:buChar char="q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ราคาเฉลี่ย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2562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เดือนม.ค.-ต.ค.62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อยู่ที่ 345 บาทต่อ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MMBTU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354EF-8473-4BAC-AEA1-9B5E130A6CA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5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0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3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11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84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D0479-D7B5-40CF-B7E6-EFDED4602331}" type="datetimeFigureOut">
              <a:rPr lang="en-GB" smtClean="0">
                <a:solidFill>
                  <a:prstClr val="black"/>
                </a:solidFill>
              </a:rPr>
              <a:pPr/>
              <a:t>28/08/2020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0231E7-E249-4EE1-BDDA-EDA5D27CED1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82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84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D0479-D7B5-40CF-B7E6-EFDED4602331}" type="datetimeFigureOut">
              <a:rPr lang="en-GB" smtClean="0">
                <a:solidFill>
                  <a:prstClr val="black"/>
                </a:solidFill>
              </a:rPr>
              <a:pPr/>
              <a:t>28/08/2020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0231E7-E249-4EE1-BDDA-EDA5D27CED1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28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84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D0479-D7B5-40CF-B7E6-EFDED4602331}" type="datetimeFigureOut">
              <a:rPr lang="en-GB" smtClean="0">
                <a:solidFill>
                  <a:prstClr val="black"/>
                </a:solidFill>
              </a:rPr>
              <a:pPr/>
              <a:t>28/08/2020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0231E7-E249-4EE1-BDDA-EDA5D27CED1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6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684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D0479-D7B5-40CF-B7E6-EFDED4602331}" type="datetimeFigureOut">
              <a:rPr lang="en-GB" smtClean="0">
                <a:solidFill>
                  <a:prstClr val="black"/>
                </a:solidFill>
              </a:rPr>
              <a:pPr/>
              <a:t>28/08/2020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0231E7-E249-4EE1-BDDA-EDA5D27CED1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64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684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D0479-D7B5-40CF-B7E6-EFDED4602331}" type="datetimeFigureOut">
              <a:rPr lang="en-GB" smtClean="0">
                <a:solidFill>
                  <a:prstClr val="black"/>
                </a:solidFill>
              </a:rPr>
              <a:pPr/>
              <a:t>28/08/2020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0231E7-E249-4EE1-BDDA-EDA5D27CED1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4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684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D0479-D7B5-40CF-B7E6-EFDED4602331}" type="datetimeFigureOut">
              <a:rPr lang="en-GB" smtClean="0">
                <a:solidFill>
                  <a:prstClr val="black"/>
                </a:solidFill>
              </a:rPr>
              <a:pPr/>
              <a:t>28/08/2020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0231E7-E249-4EE1-BDDA-EDA5D27CED1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39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84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D0479-D7B5-40CF-B7E6-EFDED4602331}" type="datetimeFigureOut">
              <a:rPr lang="en-GB" smtClean="0">
                <a:solidFill>
                  <a:prstClr val="black"/>
                </a:solidFill>
              </a:rPr>
              <a:pPr/>
              <a:t>28/08/2020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0231E7-E249-4EE1-BDDA-EDA5D27CED1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2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6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684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D0479-D7B5-40CF-B7E6-EFDED4602331}" type="datetimeFigureOut">
              <a:rPr lang="en-GB" smtClean="0">
                <a:solidFill>
                  <a:prstClr val="black"/>
                </a:solidFill>
              </a:rPr>
              <a:pPr/>
              <a:t>28/08/2020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0231E7-E249-4EE1-BDDA-EDA5D27CED1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30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84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D0479-D7B5-40CF-B7E6-EFDED4602331}" type="datetimeFigureOut">
              <a:rPr lang="en-GB" smtClean="0">
                <a:solidFill>
                  <a:prstClr val="black"/>
                </a:solidFill>
              </a:rPr>
              <a:pPr/>
              <a:t>28/08/2020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0231E7-E249-4EE1-BDDA-EDA5D27CED1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56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848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2D0479-D7B5-40CF-B7E6-EFDED4602331}" type="datetimeFigureOut">
              <a:rPr lang="en-GB" smtClean="0">
                <a:solidFill>
                  <a:prstClr val="black"/>
                </a:solidFill>
              </a:rPr>
              <a:pPr/>
              <a:t>28/08/2020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0231E7-E249-4EE1-BDDA-EDA5D27CED1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05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2793E-F2FA-4082-985D-FE3AC888EC6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1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0B691-874B-4192-82D9-F7676AFA8E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29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DCC5-F4F1-43B7-8177-C5D0BA9D1B9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29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2791E-E6D7-43FC-B5AA-8203EA54F7F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7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9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6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1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6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5E47-3B5E-42A4-BA3B-FBBF4ECF97A3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8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7730"/>
            <a:ext cx="9144000" cy="980146"/>
            <a:chOff x="0" y="17730"/>
            <a:chExt cx="9144000" cy="980146"/>
          </a:xfrm>
        </p:grpSpPr>
        <p:sp>
          <p:nvSpPr>
            <p:cNvPr id="8" name="Rectangle 18"/>
            <p:cNvSpPr>
              <a:spLocks noChangeArrowheads="1"/>
            </p:cNvSpPr>
            <p:nvPr userDrawn="1"/>
          </p:nvSpPr>
          <p:spPr bwMode="auto">
            <a:xfrm>
              <a:off x="0" y="17730"/>
              <a:ext cx="9144000" cy="98014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859503"/>
              <a:ext cx="9144000" cy="86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20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8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40.png"/><Relationship Id="rId5" Type="http://schemas.openxmlformats.org/officeDocument/2006/relationships/image" Target="../media/image35.jpeg"/><Relationship Id="rId15" Type="http://schemas.openxmlformats.org/officeDocument/2006/relationships/image" Target="../media/image42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hart" Target="../charts/char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chart" Target="../charts/chart7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image" Target="../media/image28.png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576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5766" y="-15766"/>
            <a:ext cx="9172475" cy="7804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5" name="Group 14"/>
          <p:cNvGrpSpPr/>
          <p:nvPr/>
        </p:nvGrpSpPr>
        <p:grpSpPr>
          <a:xfrm>
            <a:off x="-27568" y="37802"/>
            <a:ext cx="9172475" cy="146138"/>
            <a:chOff x="-27568" y="69334"/>
            <a:chExt cx="9172475" cy="146138"/>
          </a:xfrm>
        </p:grpSpPr>
        <p:sp>
          <p:nvSpPr>
            <p:cNvPr id="16" name="Rectangle 15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323528" y="2060848"/>
            <a:ext cx="8532440" cy="13523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th-TH" sz="4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สถานการณ์พลังงาน ปี 2562</a:t>
            </a:r>
          </a:p>
          <a:p>
            <a:pPr fontAlgn="base">
              <a:spcAft>
                <a:spcPct val="0"/>
              </a:spcAft>
            </a:pPr>
            <a:r>
              <a:rPr lang="th-TH" sz="4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และแนวโน้มปี 25</a:t>
            </a:r>
            <a:r>
              <a:rPr lang="en-US" sz="4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63</a:t>
            </a:r>
            <a:endParaRPr lang="th-TH" sz="4000" b="1" dirty="0" smtClean="0">
              <a:solidFill>
                <a:srgbClr val="000066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D:\7. Infographic EPPO\Picture icon\City Banner\EPPO ICON-3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6"/>
          <a:stretch/>
        </p:blipFill>
        <p:spPr bwMode="auto">
          <a:xfrm>
            <a:off x="32074" y="4105297"/>
            <a:ext cx="9125574" cy="289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2450113" y="56242"/>
            <a:ext cx="6706595" cy="7804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818629" y="5988680"/>
            <a:ext cx="5769595" cy="7415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198159" y="6035459"/>
            <a:ext cx="521277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th-TH" sz="1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ใช้ไฟฟ้า รวมทั้งสิ้น  </a:t>
            </a:r>
            <a:r>
              <a:rPr lang="en-US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194,949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ล้านหน่วย คาดว่า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3.8%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 fontAlgn="b">
              <a:spcBef>
                <a:spcPts val="300"/>
              </a:spcBef>
              <a:spcAft>
                <a:spcPts val="300"/>
              </a:spcAft>
            </a:pP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จากอุณหภูมิที่สูงขึ้นเมื่อเทียบกับปีก่อนส่งผลให้การใช้ไฟฟ้าภาคครัวเรือนและธุรกิจเพิ่มขึ้น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36553" y="4941168"/>
            <a:ext cx="135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endParaRPr lang="th-TH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856038" y="311141"/>
            <a:ext cx="6252465" cy="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การใช้</a:t>
            </a:r>
            <a:r>
              <a:rPr lang="th-TH" altLang="th-TH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ไฟฟ้า และ </a:t>
            </a:r>
            <a:r>
              <a:rPr lang="en-US" altLang="th-TH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Peak</a:t>
            </a:r>
            <a:endParaRPr lang="th-TH" altLang="th-TH" sz="27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20273" y="1045757"/>
            <a:ext cx="1620558" cy="419757"/>
            <a:chOff x="6804248" y="1152632"/>
            <a:chExt cx="1620558" cy="419757"/>
          </a:xfrm>
          <a:solidFill>
            <a:schemeClr val="tx2">
              <a:lumMod val="75000"/>
            </a:schemeClr>
          </a:solidFill>
        </p:grpSpPr>
        <p:sp>
          <p:nvSpPr>
            <p:cNvPr id="68" name="Rounded Rectangle 67"/>
            <p:cNvSpPr/>
            <p:nvPr/>
          </p:nvSpPr>
          <p:spPr>
            <a:xfrm>
              <a:off x="6804248" y="1152632"/>
              <a:ext cx="1620558" cy="419757"/>
            </a:xfrm>
            <a:prstGeom prst="roundRect">
              <a:avLst>
                <a:gd name="adj" fmla="val 50000"/>
              </a:avLst>
            </a:prstGeom>
            <a:grpFill/>
            <a:ln w="63500" cmpd="thickThin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86676" y="1201802"/>
              <a:ext cx="1271741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Peak</a:t>
              </a:r>
              <a:endParaRPr lang="th-TH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55990" y="3513629"/>
            <a:ext cx="2183990" cy="1505763"/>
            <a:chOff x="6804248" y="2633792"/>
            <a:chExt cx="2183990" cy="1505763"/>
          </a:xfrm>
        </p:grpSpPr>
        <p:grpSp>
          <p:nvGrpSpPr>
            <p:cNvPr id="4" name="Group 3"/>
            <p:cNvGrpSpPr/>
            <p:nvPr/>
          </p:nvGrpSpPr>
          <p:grpSpPr>
            <a:xfrm>
              <a:off x="6923757" y="2705042"/>
              <a:ext cx="1916315" cy="822972"/>
              <a:chOff x="6645341" y="1868574"/>
              <a:chExt cx="2304256" cy="822972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6994461" y="2198363"/>
                <a:ext cx="1584177" cy="2915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th-TH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2,273</a:t>
                </a:r>
                <a:r>
                  <a:rPr lang="en-US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  <a:endParaRPr lang="th-TH" sz="1100" b="1" dirty="0">
                  <a:solidFill>
                    <a:srgbClr val="66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234150" y="2569284"/>
                <a:ext cx="1053522" cy="122262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รวม 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ของ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VSPP</a:t>
                </a:r>
                <a:endParaRPr lang="th-TH" sz="7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645341" y="1868574"/>
                <a:ext cx="2304256" cy="276999"/>
              </a:xfrm>
              <a:prstGeom prst="rect">
                <a:avLst/>
              </a:prstGeom>
              <a:noFill/>
              <a:ln w="317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ระบบ </a:t>
                </a: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 การไฟฟ้า</a:t>
                </a:r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6804248" y="4139555"/>
              <a:ext cx="2183990" cy="0"/>
            </a:xfrm>
            <a:prstGeom prst="line">
              <a:avLst/>
            </a:prstGeom>
            <a:ln w="3810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ounded Rectangle 87"/>
            <p:cNvSpPr/>
            <p:nvPr/>
          </p:nvSpPr>
          <p:spPr>
            <a:xfrm>
              <a:off x="6986675" y="2633792"/>
              <a:ext cx="1778147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3075" name="Picture 3" descr="D:\7. Infographic EPPO\Picture icon\Color Icon\latex-electric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5805264"/>
            <a:ext cx="1001628" cy="10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312991"/>
              </p:ext>
            </p:extLst>
          </p:nvPr>
        </p:nvGraphicFramePr>
        <p:xfrm>
          <a:off x="9237" y="996026"/>
          <a:ext cx="6746753" cy="493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6875499" y="5179338"/>
            <a:ext cx="1916315" cy="1371272"/>
            <a:chOff x="6923757" y="2633792"/>
            <a:chExt cx="1916315" cy="1371272"/>
          </a:xfrm>
        </p:grpSpPr>
        <p:grpSp>
          <p:nvGrpSpPr>
            <p:cNvPr id="53" name="Group 52"/>
            <p:cNvGrpSpPr/>
            <p:nvPr/>
          </p:nvGrpSpPr>
          <p:grpSpPr>
            <a:xfrm>
              <a:off x="6923757" y="2758207"/>
              <a:ext cx="1916315" cy="649502"/>
              <a:chOff x="6645341" y="1921739"/>
              <a:chExt cx="2304256" cy="649502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994461" y="2279701"/>
                <a:ext cx="1584177" cy="2915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6633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30,853 </a:t>
                </a:r>
                <a:r>
                  <a:rPr lang="en-US" sz="1100" b="1" dirty="0" smtClean="0">
                    <a:solidFill>
                      <a:srgbClr val="6633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  <a:endParaRPr lang="th-TH" sz="1100" b="1" dirty="0">
                  <a:solidFill>
                    <a:srgbClr val="66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645341" y="1921739"/>
                <a:ext cx="2304256" cy="276999"/>
              </a:xfrm>
              <a:prstGeom prst="rect">
                <a:avLst/>
              </a:prstGeom>
              <a:noFill/>
              <a:ln w="317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ระบบ กฟผ.</a:t>
                </a:r>
                <a:endParaRPr lang="th-TH" sz="1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57" name="Rounded Rectangle 56"/>
            <p:cNvSpPr/>
            <p:nvPr/>
          </p:nvSpPr>
          <p:spPr>
            <a:xfrm>
              <a:off x="6986675" y="2633792"/>
              <a:ext cx="1778147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6804248" y="3345117"/>
            <a:ext cx="2183990" cy="0"/>
          </a:xfrm>
          <a:prstGeom prst="line">
            <a:avLst/>
          </a:prstGeom>
          <a:ln w="38100" cmpd="thickThin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6888131" y="1823348"/>
            <a:ext cx="1916315" cy="1371272"/>
            <a:chOff x="6923757" y="2633792"/>
            <a:chExt cx="1916315" cy="1371272"/>
          </a:xfrm>
        </p:grpSpPr>
        <p:grpSp>
          <p:nvGrpSpPr>
            <p:cNvPr id="91" name="Group 90"/>
            <p:cNvGrpSpPr/>
            <p:nvPr/>
          </p:nvGrpSpPr>
          <p:grpSpPr>
            <a:xfrm>
              <a:off x="6923757" y="2693167"/>
              <a:ext cx="1916315" cy="1186796"/>
              <a:chOff x="6645341" y="1856699"/>
              <a:chExt cx="2304256" cy="1186796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6994461" y="2162738"/>
                <a:ext cx="1584177" cy="2915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th-TH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7,312</a:t>
                </a:r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  <a:endParaRPr lang="th-TH" sz="11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804235" y="2545534"/>
                <a:ext cx="1948626" cy="122262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รวม </a:t>
                </a:r>
                <a:r>
                  <a:rPr lang="en-US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ของ </a:t>
                </a:r>
                <a:r>
                  <a:rPr lang="en-US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VSPP</a:t>
                </a:r>
                <a:r>
                  <a:rPr lang="th-TH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และ </a:t>
                </a:r>
                <a:r>
                  <a:rPr lang="en-US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Captive power </a:t>
                </a:r>
                <a:endParaRPr lang="th-TH" sz="7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6645341" y="1856699"/>
                <a:ext cx="2304256" cy="276999"/>
              </a:xfrm>
              <a:prstGeom prst="rect">
                <a:avLst/>
              </a:prstGeom>
              <a:noFill/>
              <a:ln w="317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ประเทศ</a:t>
                </a:r>
                <a:endParaRPr lang="th-TH" sz="1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7125432" y="2754886"/>
                <a:ext cx="1280571" cy="288609"/>
                <a:chOff x="742660" y="2616466"/>
                <a:chExt cx="891978" cy="128134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1143149" y="2628829"/>
                  <a:ext cx="491489" cy="115771"/>
                </a:xfrm>
                <a:prstGeom prst="rect">
                  <a:avLst/>
                </a:prstGeom>
                <a:noFill/>
              </p:spPr>
              <p:txBody>
                <a:bodyPr wrap="none" lIns="7200" tIns="7200" rIns="7200" bIns="7200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8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8.7%</a:t>
                  </a:r>
                  <a:endParaRPr lang="th-TH" sz="1600" b="1" dirty="0">
                    <a:solidFill>
                      <a:srgbClr val="008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Striped Right Arrow 99"/>
                <p:cNvSpPr/>
                <p:nvPr/>
              </p:nvSpPr>
              <p:spPr>
                <a:xfrm rot="16200000">
                  <a:off x="832761" y="2526365"/>
                  <a:ext cx="122355" cy="302558"/>
                </a:xfrm>
                <a:prstGeom prst="stripedRightArrow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sz="1400" dirty="0">
                    <a:solidFill>
                      <a:srgbClr val="00B050"/>
                    </a:solidFill>
                  </a:endParaRPr>
                </a:p>
              </p:txBody>
            </p:sp>
          </p:grpSp>
        </p:grpSp>
        <p:sp>
          <p:nvSpPr>
            <p:cNvPr id="92" name="Rounded Rectangle 91"/>
            <p:cNvSpPr/>
            <p:nvPr/>
          </p:nvSpPr>
          <p:spPr>
            <a:xfrm>
              <a:off x="6986675" y="2633792"/>
              <a:ext cx="1778147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84233" y="2906840"/>
            <a:ext cx="2147607" cy="2133425"/>
            <a:chOff x="1758066" y="2713582"/>
            <a:chExt cx="2448200" cy="2432033"/>
          </a:xfrm>
        </p:grpSpPr>
        <p:sp>
          <p:nvSpPr>
            <p:cNvPr id="102" name="Oval 101"/>
            <p:cNvSpPr/>
            <p:nvPr/>
          </p:nvSpPr>
          <p:spPr>
            <a:xfrm>
              <a:off x="1758066" y="2713582"/>
              <a:ext cx="2448200" cy="2432033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445400" y="3731794"/>
              <a:ext cx="1268346" cy="385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</a:t>
              </a:r>
              <a:r>
                <a:rPr lang="th-TH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r>
                <a:rPr lang="en-US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1600" b="1" baseline="-25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  <a:endParaRPr lang="th-TH" sz="16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972014" y="1536764"/>
            <a:ext cx="17684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00" dirty="0" smtClean="0">
                <a:solidFill>
                  <a:srgbClr val="5028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ณ วันที่ </a:t>
            </a:r>
            <a:r>
              <a:rPr lang="en-US" sz="1000" dirty="0" smtClean="0">
                <a:solidFill>
                  <a:srgbClr val="5028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000" dirty="0" smtClean="0">
                <a:solidFill>
                  <a:srgbClr val="5028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พ.ค. เวลา 14.2</a:t>
            </a:r>
            <a:r>
              <a:rPr lang="en-US" sz="1000" dirty="0" smtClean="0">
                <a:solidFill>
                  <a:srgbClr val="5028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th-TH" sz="1000" dirty="0" smtClean="0">
                <a:solidFill>
                  <a:srgbClr val="5028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000" dirty="0">
                <a:solidFill>
                  <a:srgbClr val="5028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น.</a:t>
            </a:r>
            <a:endParaRPr lang="en-US" sz="1000" dirty="0">
              <a:solidFill>
                <a:srgbClr val="5028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2052603" y="-27384"/>
            <a:ext cx="7127909" cy="146138"/>
            <a:chOff x="-27568" y="69334"/>
            <a:chExt cx="9172475" cy="146138"/>
          </a:xfrm>
        </p:grpSpPr>
        <p:sp>
          <p:nvSpPr>
            <p:cNvPr id="80" name="Rectangle 79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7791841" y="4543184"/>
            <a:ext cx="586813" cy="260762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7.7%</a:t>
            </a:r>
            <a:endParaRPr lang="th-TH" sz="16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Striped Right Arrow 83"/>
          <p:cNvSpPr/>
          <p:nvPr/>
        </p:nvSpPr>
        <p:spPr>
          <a:xfrm rot="16200000">
            <a:off x="7356501" y="4472516"/>
            <a:ext cx="275592" cy="361239"/>
          </a:xfrm>
          <a:prstGeom prst="striped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48634" y="6060093"/>
            <a:ext cx="586813" cy="260762"/>
          </a:xfrm>
          <a:prstGeom prst="rect">
            <a:avLst/>
          </a:prstGeom>
          <a:noFill/>
        </p:spPr>
        <p:txBody>
          <a:bodyPr wrap="none" lIns="7200" tIns="7200" rIns="7200" bIns="7200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8.9%</a:t>
            </a:r>
            <a:endParaRPr lang="th-TH" sz="16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Striped Right Arrow 85"/>
          <p:cNvSpPr/>
          <p:nvPr/>
        </p:nvSpPr>
        <p:spPr>
          <a:xfrm rot="16200000">
            <a:off x="7213294" y="5989425"/>
            <a:ext cx="275592" cy="361239"/>
          </a:xfrm>
          <a:prstGeom prst="striped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sz="14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496" y="836712"/>
            <a:ext cx="6406935" cy="4326108"/>
            <a:chOff x="35496" y="836712"/>
            <a:chExt cx="6406935" cy="4326108"/>
          </a:xfrm>
        </p:grpSpPr>
        <p:grpSp>
          <p:nvGrpSpPr>
            <p:cNvPr id="12" name="Group 11"/>
            <p:cNvGrpSpPr/>
            <p:nvPr/>
          </p:nvGrpSpPr>
          <p:grpSpPr>
            <a:xfrm>
              <a:off x="5013667" y="945103"/>
              <a:ext cx="1407549" cy="517074"/>
              <a:chOff x="5108667" y="1019691"/>
              <a:chExt cx="1626227" cy="561404"/>
            </a:xfrm>
          </p:grpSpPr>
          <p:sp>
            <p:nvSpPr>
              <p:cNvPr id="9" name="Rounded Rectangular Callout 8"/>
              <p:cNvSpPr/>
              <p:nvPr/>
            </p:nvSpPr>
            <p:spPr>
              <a:xfrm>
                <a:off x="5144291" y="1019691"/>
                <a:ext cx="1578727" cy="561404"/>
              </a:xfrm>
              <a:prstGeom prst="wedgeRoundRectCallout">
                <a:avLst>
                  <a:gd name="adj1" fmla="val -111556"/>
                  <a:gd name="adj2" fmla="val 110236"/>
                  <a:gd name="adj3" fmla="val 16667"/>
                </a:avLst>
              </a:prstGeom>
              <a:solidFill>
                <a:srgbClr val="FF9999">
                  <a:alpha val="7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108667" y="1048010"/>
                <a:ext cx="1626227" cy="46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ประเทศ </a:t>
                </a:r>
                <a:br>
                  <a:rPr lang="th-TH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100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en-US" sz="1100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7,312</a:t>
                </a:r>
                <a:r>
                  <a:rPr lang="th-TH" sz="1100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</a:p>
            </p:txBody>
          </p:sp>
        </p:grpSp>
        <p:graphicFrame>
          <p:nvGraphicFramePr>
            <p:cNvPr id="104" name="Chart 103"/>
            <p:cNvGraphicFramePr/>
            <p:nvPr>
              <p:extLst>
                <p:ext uri="{D42A27DB-BD31-4B8C-83A1-F6EECF244321}">
                  <p14:modId xmlns:p14="http://schemas.microsoft.com/office/powerpoint/2010/main" val="1940617486"/>
                </p:ext>
              </p:extLst>
            </p:nvPr>
          </p:nvGraphicFramePr>
          <p:xfrm>
            <a:off x="1083127" y="2571558"/>
            <a:ext cx="3768761" cy="236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695256" y="955462"/>
              <a:ext cx="3363740" cy="622476"/>
              <a:chOff x="647756" y="812962"/>
              <a:chExt cx="3363740" cy="622476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846507" y="961596"/>
                <a:ext cx="3141239" cy="317492"/>
              </a:xfrm>
              <a:prstGeom prst="roundRect">
                <a:avLst/>
              </a:prstGeom>
              <a:noFill/>
              <a:ln w="31750">
                <a:solidFill>
                  <a:srgbClr val="0000FF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647756" y="812962"/>
                <a:ext cx="3363740" cy="622476"/>
                <a:chOff x="647756" y="809104"/>
                <a:chExt cx="3363740" cy="622476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953381" y="973420"/>
                  <a:ext cx="30581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1400" b="1" dirty="0" smtClean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การใช้ไฟฟ้า  1</a:t>
                  </a:r>
                  <a:r>
                    <a:rPr lang="en-US" sz="1400" b="1" dirty="0" smtClean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94,949</a:t>
                  </a:r>
                  <a:r>
                    <a:rPr lang="th-TH" sz="1400" b="1" dirty="0" smtClean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ล้านหน่วย*</a:t>
                  </a:r>
                  <a:endParaRPr lang="th-TH" sz="1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108" name="Picture 2" descr="D:\7. Infographic EPPO\Picture icon\Color Icon\light_bulb_icon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226737">
                  <a:off x="647756" y="809104"/>
                  <a:ext cx="397502" cy="6224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4" name="Group 13"/>
            <p:cNvGrpSpPr/>
            <p:nvPr/>
          </p:nvGrpSpPr>
          <p:grpSpPr>
            <a:xfrm>
              <a:off x="1655189" y="1600498"/>
              <a:ext cx="1236119" cy="334192"/>
              <a:chOff x="1607689" y="1505498"/>
              <a:chExt cx="1236119" cy="334192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2114328" y="1517373"/>
                <a:ext cx="729480" cy="322317"/>
              </a:xfrm>
              <a:prstGeom prst="rect">
                <a:avLst/>
              </a:prstGeom>
              <a:noFill/>
            </p:spPr>
            <p:txBody>
              <a:bodyPr wrap="none" lIns="7200" tIns="7200" rIns="7200" bIns="7200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3.8%</a:t>
                </a:r>
                <a:endParaRPr lang="th-TH" sz="20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Striped Right Arrow 109"/>
              <p:cNvSpPr/>
              <p:nvPr/>
            </p:nvSpPr>
            <p:spPr>
              <a:xfrm rot="16200000">
                <a:off x="1682888" y="1430299"/>
                <a:ext cx="283968" cy="434365"/>
              </a:xfrm>
              <a:prstGeom prst="stripedRightArrow">
                <a:avLst/>
              </a:prstGeom>
              <a:solidFill>
                <a:srgbClr val="0066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 sz="1600" dirty="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015923" y="1772816"/>
              <a:ext cx="1407549" cy="517074"/>
              <a:chOff x="5108667" y="1019691"/>
              <a:chExt cx="1626227" cy="561404"/>
            </a:xfrm>
          </p:grpSpPr>
          <p:sp>
            <p:nvSpPr>
              <p:cNvPr id="119" name="Rounded Rectangular Callout 118"/>
              <p:cNvSpPr/>
              <p:nvPr/>
            </p:nvSpPr>
            <p:spPr>
              <a:xfrm>
                <a:off x="5144291" y="1019691"/>
                <a:ext cx="1578727" cy="561404"/>
              </a:xfrm>
              <a:prstGeom prst="wedgeRoundRectCallout">
                <a:avLst>
                  <a:gd name="adj1" fmla="val -104603"/>
                  <a:gd name="adj2" fmla="val 18370"/>
                  <a:gd name="adj3" fmla="val 16667"/>
                </a:avLst>
              </a:prstGeom>
              <a:solidFill>
                <a:srgbClr val="FF9999">
                  <a:alpha val="55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5108667" y="1073796"/>
                <a:ext cx="1626227" cy="46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100" b="1" dirty="0">
                    <a:solidFill>
                      <a:srgbClr val="46004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100" b="1" dirty="0" smtClean="0">
                    <a:solidFill>
                      <a:srgbClr val="46004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 การไฟฟ้า</a:t>
                </a:r>
                <a:br>
                  <a:rPr lang="th-TH" sz="1100" b="1" dirty="0" smtClean="0">
                    <a:solidFill>
                      <a:srgbClr val="46004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100" b="1" dirty="0" smtClean="0">
                    <a:solidFill>
                      <a:srgbClr val="46004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en-US" sz="1100" b="1" dirty="0" smtClean="0">
                    <a:solidFill>
                      <a:srgbClr val="46004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2,273</a:t>
                </a:r>
                <a:r>
                  <a:rPr lang="th-TH" sz="1100" b="1" dirty="0" smtClean="0">
                    <a:solidFill>
                      <a:srgbClr val="46004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46004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034882" y="2715676"/>
              <a:ext cx="1407549" cy="517074"/>
              <a:chOff x="5108667" y="1019691"/>
              <a:chExt cx="1626227" cy="561404"/>
            </a:xfrm>
          </p:grpSpPr>
          <p:sp>
            <p:nvSpPr>
              <p:cNvPr id="122" name="Rounded Rectangular Callout 121"/>
              <p:cNvSpPr/>
              <p:nvPr/>
            </p:nvSpPr>
            <p:spPr>
              <a:xfrm>
                <a:off x="5144291" y="1019691"/>
                <a:ext cx="1578727" cy="561404"/>
              </a:xfrm>
              <a:prstGeom prst="wedgeRoundRectCallout">
                <a:avLst>
                  <a:gd name="adj1" fmla="val -103734"/>
                  <a:gd name="adj2" fmla="val -137802"/>
                  <a:gd name="adj3" fmla="val 16667"/>
                </a:avLst>
              </a:prstGeom>
              <a:solidFill>
                <a:srgbClr val="FF9999">
                  <a:alpha val="7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63300"/>
                  </a:solidFill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108667" y="1073796"/>
                <a:ext cx="1626227" cy="46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100" b="1" dirty="0">
                    <a:solidFill>
                      <a:srgbClr val="2A15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100" b="1" dirty="0" smtClean="0">
                    <a:solidFill>
                      <a:srgbClr val="2A15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ระบบ กฟผ.</a:t>
                </a:r>
                <a:br>
                  <a:rPr lang="th-TH" sz="1100" b="1" dirty="0" smtClean="0">
                    <a:solidFill>
                      <a:srgbClr val="2A15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1100" b="1" dirty="0" smtClean="0">
                    <a:solidFill>
                      <a:srgbClr val="2A15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30,853</a:t>
                </a:r>
                <a:r>
                  <a:rPr lang="th-TH" sz="1100" b="1" dirty="0" smtClean="0">
                    <a:solidFill>
                      <a:srgbClr val="2A15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2A15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5496" y="836712"/>
              <a:ext cx="746340" cy="4326108"/>
              <a:chOff x="-145773" y="886582"/>
              <a:chExt cx="1054534" cy="401642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145773" y="886582"/>
                <a:ext cx="1054534" cy="3982235"/>
                <a:chOff x="-1052832" y="886582"/>
                <a:chExt cx="1054534" cy="3982235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-1052831" y="886582"/>
                  <a:ext cx="770383" cy="39822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-1015728" y="3845124"/>
                  <a:ext cx="929217" cy="2342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10,000</a:t>
                  </a:r>
                  <a:endPara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-1052832" y="2975679"/>
                  <a:ext cx="851048" cy="2342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20,000</a:t>
                  </a:r>
                  <a:endPara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-999526" y="2156796"/>
                  <a:ext cx="1001228" cy="2342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30,000</a:t>
                  </a:r>
                  <a:endParaRPr lang="en-US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-988193" y="1287702"/>
                  <a:ext cx="851048" cy="2342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40,000</a:t>
                  </a:r>
                  <a:endPara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-14808" y="4660127"/>
                <a:ext cx="720080" cy="242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</a:t>
                </a:r>
                <a:endPara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7037086" y="6622530"/>
            <a:ext cx="1718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พ.ย.-ธ.ค. เป็นข้อมูลเบื้องต้น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91757" y="4515339"/>
            <a:ext cx="3596467" cy="276999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Reserve Margin </a:t>
            </a:r>
            <a:r>
              <a:rPr lang="th-TH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(ระบบ 3 การไฟฟ้า) </a:t>
            </a:r>
            <a:r>
              <a:rPr lang="en-US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31.6</a:t>
            </a:r>
            <a:r>
              <a:rPr lang="en-US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10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662572" y="6165304"/>
            <a:ext cx="5489606" cy="609278"/>
            <a:chOff x="605786" y="6093296"/>
            <a:chExt cx="3606174" cy="555562"/>
          </a:xfrm>
        </p:grpSpPr>
        <p:sp>
          <p:nvSpPr>
            <p:cNvPr id="97" name="Rounded Rectangle 96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chemeClr val="tx2">
              <a:lumMod val="75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68333279"/>
              </p:ext>
            </p:extLst>
          </p:nvPr>
        </p:nvGraphicFramePr>
        <p:xfrm>
          <a:off x="578758" y="1052736"/>
          <a:ext cx="4018467" cy="427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1672088" y="2901363"/>
            <a:ext cx="381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พันล้านบาท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70098" y="30976"/>
            <a:ext cx="849439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th-TH" altLang="th-TH" sz="2800" dirty="0" smtClean="0">
                <a:solidFill>
                  <a:prstClr val="white"/>
                </a:solidFill>
              </a:rPr>
              <a:t>มูลค่าการนำเข้าและการส่งออกพลังงาน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78758" y="5491824"/>
            <a:ext cx="4138535" cy="533621"/>
            <a:chOff x="605786" y="6093296"/>
            <a:chExt cx="3606174" cy="555562"/>
          </a:xfrm>
        </p:grpSpPr>
        <p:sp>
          <p:nvSpPr>
            <p:cNvPr id="46" name="Rounded Rectangle 45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106760" y="5594228"/>
            <a:ext cx="3720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มูลค่าการนำเข้าพลังงาน         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14.0%</a:t>
            </a:r>
            <a:endParaRPr lang="th-TH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D:\7. Infographic EPPO\Picture icon\Color Icon\ch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5" y="5257170"/>
            <a:ext cx="634667" cy="6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D:\7. Infographic EPPO\Picture icon\Color Icon\steame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3"/>
          <a:stretch/>
        </p:blipFill>
        <p:spPr bwMode="auto">
          <a:xfrm flipH="1">
            <a:off x="236124" y="5607870"/>
            <a:ext cx="896888" cy="7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3904100" y="357078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67085" y="3532034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Striped Right Arrow 28"/>
          <p:cNvSpPr/>
          <p:nvPr/>
        </p:nvSpPr>
        <p:spPr>
          <a:xfrm rot="16200000" flipH="1">
            <a:off x="3523402" y="5593696"/>
            <a:ext cx="296067" cy="35911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3167587" y="3036647"/>
            <a:ext cx="381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พันล้านบาท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397589790"/>
              </p:ext>
            </p:extLst>
          </p:nvPr>
        </p:nvGraphicFramePr>
        <p:xfrm>
          <a:off x="5229689" y="1147038"/>
          <a:ext cx="3734800" cy="438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24128" y="462293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128" y="2952914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</a:t>
            </a:r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20622" y="1417587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32240" y="462293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10487" y="3386308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</a:t>
            </a:r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75482" y="2441171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7530" y="3626720"/>
            <a:ext cx="652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2240" y="2930795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55328" y="367974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</a:t>
            </a:r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966780" y="5476058"/>
            <a:ext cx="4145688" cy="609278"/>
            <a:chOff x="605786" y="6093296"/>
            <a:chExt cx="3606174" cy="555562"/>
          </a:xfrm>
        </p:grpSpPr>
        <p:sp>
          <p:nvSpPr>
            <p:cNvPr id="56" name="Rounded Rectangle 55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437665" y="5578387"/>
            <a:ext cx="3706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มูลค่าการส่งออกพลังงาน        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31.9%</a:t>
            </a:r>
            <a:endParaRPr lang="th-TH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9" name="Picture 2" descr="D:\7. Infographic EPPO\Picture icon\Color Icon\ch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1911" y="5261128"/>
            <a:ext cx="634667" cy="6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7236296" y="462293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6864" y="2420888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Striped Right Arrow 61"/>
          <p:cNvSpPr/>
          <p:nvPr/>
        </p:nvSpPr>
        <p:spPr>
          <a:xfrm rot="16200000" flipH="1">
            <a:off x="7875133" y="5611448"/>
            <a:ext cx="296067" cy="35911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7598" y="462293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35637" y="3793845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87 %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67491" y="1728778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54424" y="3679744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40352" y="462293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35637" y="2665120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52178" y="6561267"/>
            <a:ext cx="2918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2562 * เดือน ต.ค.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-ธ.ค. เป็นข้อมูลเบื้องต้น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14095" y="2349777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35735" y="2822739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67085" y="2472887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367084" y="1889232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357010" y="2226666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357009" y="2012343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807227" y="3523535"/>
            <a:ext cx="628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92501" y="6352305"/>
            <a:ext cx="5042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การพึ่งพา</a:t>
            </a:r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นำเข้าต่อการใช้พลังงาน อยู่ที่ร้อยละ 67</a:t>
            </a: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11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03649" y="1897072"/>
            <a:ext cx="6336704" cy="1681212"/>
          </a:xfrm>
          <a:prstGeom prst="roundRect">
            <a:avLst>
              <a:gd name="adj" fmla="val 21269"/>
            </a:avLst>
          </a:prstGeom>
          <a:solidFill>
            <a:schemeClr val="bg2"/>
          </a:solidFill>
          <a:ln w="38100" cmpd="sng">
            <a:solidFill>
              <a:srgbClr val="00006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2006256"/>
            <a:ext cx="6840760" cy="16812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th-TH" sz="4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แนวโน้มสถานการณ์</a:t>
            </a:r>
            <a:br>
              <a:rPr lang="th-TH" sz="4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พลังงานปี </a:t>
            </a:r>
            <a:r>
              <a:rPr lang="th-TH" sz="4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r>
              <a:rPr lang="en-US" sz="4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sz="4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4000" b="1" dirty="0" smtClean="0">
              <a:solidFill>
                <a:srgbClr val="000066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D:\7. Infographic EPPO\Picture icon\City Banner\EPPO ICON-3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5" r="5419"/>
          <a:stretch/>
        </p:blipFill>
        <p:spPr bwMode="auto">
          <a:xfrm>
            <a:off x="17810" y="4707728"/>
            <a:ext cx="9158910" cy="319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3" descr="D:\7. Infographic EPPO\Picture icon\Monthly Report Info\EPPO 2015\10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22" y="2053391"/>
            <a:ext cx="829706" cy="4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4184962" y="1855190"/>
            <a:ext cx="901901" cy="702514"/>
            <a:chOff x="4032908" y="1760190"/>
            <a:chExt cx="901901" cy="702514"/>
          </a:xfrm>
        </p:grpSpPr>
        <p:pic>
          <p:nvPicPr>
            <p:cNvPr id="171" name="Picture 3" descr="D:\7. Infographic EPPO\Picture icon\Monthly Report Info\EPPO 2016\3-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19"/>
            <a:stretch/>
          </p:blipFill>
          <p:spPr bwMode="auto">
            <a:xfrm>
              <a:off x="4032908" y="1760190"/>
              <a:ext cx="666147" cy="619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5" descr="D:\7. Infographic EPPO\Picture icon\Color Icon\FreeGreatPicture.com-29364-barrels-of-oil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032" y="1969370"/>
              <a:ext cx="657777" cy="49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4" name="Rectangle 83"/>
          <p:cNvSpPr/>
          <p:nvPr/>
        </p:nvSpPr>
        <p:spPr>
          <a:xfrm>
            <a:off x="2450113" y="56242"/>
            <a:ext cx="6706595" cy="7804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46117" y="122346"/>
            <a:ext cx="568273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แนวโน้มการใช้พลังงาน ปี 2563</a:t>
            </a:r>
            <a:endParaRPr lang="th-TH" sz="3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4637535" y="1223648"/>
            <a:ext cx="3891314" cy="387753"/>
          </a:xfrm>
          <a:prstGeom prst="roundRect">
            <a:avLst>
              <a:gd name="adj" fmla="val 4354"/>
            </a:avLst>
          </a:prstGeom>
          <a:solidFill>
            <a:srgbClr val="00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4851109" y="1228421"/>
            <a:ext cx="350900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70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การใช้พลังงานขั้นต้นรายชนิด</a:t>
            </a:r>
            <a:endParaRPr lang="th-TH" altLang="th-TH" sz="170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8622081" y="1152709"/>
            <a:ext cx="384940" cy="572607"/>
            <a:chOff x="2841593" y="4302981"/>
            <a:chExt cx="434263" cy="480523"/>
          </a:xfrm>
          <a:solidFill>
            <a:srgbClr val="000066"/>
          </a:solidFill>
        </p:grpSpPr>
        <p:sp>
          <p:nvSpPr>
            <p:cNvPr id="74" name="Rounded Rectangle 73"/>
            <p:cNvSpPr/>
            <p:nvPr/>
          </p:nvSpPr>
          <p:spPr>
            <a:xfrm>
              <a:off x="2841593" y="4344746"/>
              <a:ext cx="434263" cy="361528"/>
            </a:xfrm>
            <a:prstGeom prst="roundRect">
              <a:avLst>
                <a:gd name="adj" fmla="val 4354"/>
              </a:avLst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928861" y="4302981"/>
              <a:ext cx="71663" cy="480523"/>
              <a:chOff x="4995767" y="3928812"/>
              <a:chExt cx="71663" cy="707201"/>
            </a:xfrm>
            <a:grpFill/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ounded Rectangle 77"/>
          <p:cNvSpPr/>
          <p:nvPr/>
        </p:nvSpPr>
        <p:spPr>
          <a:xfrm>
            <a:off x="300751" y="910684"/>
            <a:ext cx="3222193" cy="41099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1016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79" name="Text Box 3"/>
          <p:cNvSpPr txBox="1">
            <a:spLocks noChangeArrowheads="1"/>
          </p:cNvSpPr>
          <p:nvPr/>
        </p:nvSpPr>
        <p:spPr bwMode="auto">
          <a:xfrm>
            <a:off x="800288" y="942551"/>
            <a:ext cx="2523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5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สมมติฐานการพยากรณ์</a:t>
            </a:r>
            <a:endParaRPr lang="th-TH" altLang="th-TH" sz="155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87" name="Text Box 3"/>
          <p:cNvSpPr txBox="1">
            <a:spLocks noChangeArrowheads="1"/>
          </p:cNvSpPr>
          <p:nvPr/>
        </p:nvSpPr>
        <p:spPr bwMode="auto">
          <a:xfrm>
            <a:off x="-253" y="5926154"/>
            <a:ext cx="394302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/>
            <a:r>
              <a:rPr lang="th-TH" altLang="th-TH" sz="125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การใช้พลังงานปี </a:t>
            </a:r>
            <a: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256</a:t>
            </a:r>
            <a:r>
              <a:rPr lang="en-US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3 </a:t>
            </a:r>
            <a: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จะ</a:t>
            </a:r>
            <a:r>
              <a:rPr lang="th-TH" altLang="th-TH" sz="125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เพิ่มขึ้นตามภาวะเศรษฐกิจของ</a:t>
            </a:r>
            <a: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ประเทศ และ</a:t>
            </a:r>
            <a:r>
              <a:rPr lang="th-TH" altLang="th-TH" sz="125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เศรษฐกิจโลกที่คาดว่ามีแนวโน้มปรับตัวดีขึ้น  โดย</a:t>
            </a:r>
            <a: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เพิ่มขึ้นทุกชนิดพลังงาน </a:t>
            </a:r>
            <a:b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endParaRPr lang="th-TH" altLang="th-TH" sz="125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91" name="Text Box 3"/>
          <p:cNvSpPr txBox="1">
            <a:spLocks noChangeArrowheads="1"/>
          </p:cNvSpPr>
          <p:nvPr/>
        </p:nvSpPr>
        <p:spPr bwMode="auto">
          <a:xfrm>
            <a:off x="1385922" y="4765510"/>
            <a:ext cx="22262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9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หน่วย </a:t>
            </a:r>
            <a:r>
              <a:rPr lang="en-US" altLang="th-TH" sz="9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9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พันบาร์เรลเทียบเท่าน้ำมันดิบต่อวัน</a:t>
            </a:r>
            <a:endParaRPr lang="th-TH" altLang="th-TH" sz="8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484960" y="4310919"/>
            <a:ext cx="2820149" cy="387753"/>
          </a:xfrm>
          <a:prstGeom prst="roundRect">
            <a:avLst>
              <a:gd name="adj" fmla="val 4354"/>
            </a:avLst>
          </a:prstGeom>
          <a:solidFill>
            <a:srgbClr val="0000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16" name="Text Box 3"/>
          <p:cNvSpPr txBox="1">
            <a:spLocks noChangeArrowheads="1"/>
          </p:cNvSpPr>
          <p:nvPr/>
        </p:nvSpPr>
        <p:spPr bwMode="auto">
          <a:xfrm>
            <a:off x="601207" y="4329797"/>
            <a:ext cx="25959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5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การใช้พลังงานขั้นต้น</a:t>
            </a:r>
            <a:endParaRPr lang="th-TH" altLang="th-TH" sz="165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4544663" y="4927520"/>
            <a:ext cx="40774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508006" y="4952112"/>
            <a:ext cx="0" cy="172101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Box 3"/>
          <p:cNvSpPr txBox="1">
            <a:spLocks noChangeArrowheads="1"/>
          </p:cNvSpPr>
          <p:nvPr/>
        </p:nvSpPr>
        <p:spPr bwMode="auto">
          <a:xfrm>
            <a:off x="4935938" y="5081537"/>
            <a:ext cx="15830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พลังงานทดแทน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25" name="Text Box 3"/>
          <p:cNvSpPr txBox="1">
            <a:spLocks noChangeArrowheads="1"/>
          </p:cNvSpPr>
          <p:nvPr/>
        </p:nvSpPr>
        <p:spPr bwMode="auto">
          <a:xfrm>
            <a:off x="4352262" y="6041567"/>
            <a:ext cx="20127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จา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กนโยบายส่งเสริมการใช้พลังงานทดแทนของภาครัฐ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139688" y="5539749"/>
            <a:ext cx="104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3.9%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5171646" y="5492249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1" name="Text Box 3"/>
          <p:cNvSpPr txBox="1">
            <a:spLocks noChangeArrowheads="1"/>
          </p:cNvSpPr>
          <p:nvPr/>
        </p:nvSpPr>
        <p:spPr bwMode="auto">
          <a:xfrm>
            <a:off x="7540275" y="5013176"/>
            <a:ext cx="14902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พลังงานน้ำ/ไฟฟ้านำเข้า</a:t>
            </a:r>
          </a:p>
        </p:txBody>
      </p:sp>
      <p:sp>
        <p:nvSpPr>
          <p:cNvPr id="132" name="Text Box 3"/>
          <p:cNvSpPr txBox="1">
            <a:spLocks noChangeArrowheads="1"/>
          </p:cNvSpPr>
          <p:nvPr/>
        </p:nvSpPr>
        <p:spPr bwMode="auto">
          <a:xfrm>
            <a:off x="6588224" y="6021288"/>
            <a:ext cx="2447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เนื่องจากในช่วงปลายปี 2562 มีโรงไฟฟ้าพลังน้ำของประเทศลาวเริ่มจ่ายไฟฟ้าเข้าระบบจำนวน 3 โรง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99408" y="5610726"/>
            <a:ext cx="104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4.6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737181" y="5585618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>
            <a:off x="4544663" y="3640720"/>
            <a:ext cx="40774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508006" y="1898520"/>
            <a:ext cx="0" cy="172101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Box 3"/>
          <p:cNvSpPr txBox="1">
            <a:spLocks noChangeArrowheads="1"/>
          </p:cNvSpPr>
          <p:nvPr/>
        </p:nvSpPr>
        <p:spPr bwMode="auto">
          <a:xfrm>
            <a:off x="5298726" y="1882074"/>
            <a:ext cx="8275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น้ำมัน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4" name="Text Box 3"/>
          <p:cNvSpPr txBox="1">
            <a:spLocks noChangeArrowheads="1"/>
          </p:cNvSpPr>
          <p:nvPr/>
        </p:nvSpPr>
        <p:spPr bwMode="auto">
          <a:xfrm>
            <a:off x="4336176" y="2814027"/>
            <a:ext cx="2180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จากแนวโน้มการขยายตัวทาง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เศรษฐกิจ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และราคาน้ำมันที่คาดว่ายังคงอยู่ในระดับต่ำ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154925" y="2358537"/>
            <a:ext cx="104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1.3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5214179" y="2311037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8" name="Text Box 3"/>
          <p:cNvSpPr txBox="1">
            <a:spLocks noChangeArrowheads="1"/>
          </p:cNvSpPr>
          <p:nvPr/>
        </p:nvSpPr>
        <p:spPr bwMode="auto">
          <a:xfrm>
            <a:off x="7465262" y="1885165"/>
            <a:ext cx="15107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ก๊าซธรรมชาติ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9" name="Text Box 3"/>
          <p:cNvSpPr txBox="1">
            <a:spLocks noChangeArrowheads="1"/>
          </p:cNvSpPr>
          <p:nvPr/>
        </p:nvSpPr>
        <p:spPr bwMode="auto">
          <a:xfrm>
            <a:off x="6732240" y="2863446"/>
            <a:ext cx="2520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จากการ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ใช้เพื่อ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ผลิตไฟฟ้า และการ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ใช้ในภาคอุตสาหกรรม</a:t>
            </a:r>
            <a:endParaRPr lang="en-US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65" name="Text Box 3"/>
          <p:cNvSpPr txBox="1">
            <a:spLocks noChangeArrowheads="1"/>
          </p:cNvSpPr>
          <p:nvPr/>
        </p:nvSpPr>
        <p:spPr bwMode="auto">
          <a:xfrm>
            <a:off x="5868144" y="3910975"/>
            <a:ext cx="162005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ถ่านหิน/ลิกไนต์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66" name="Text Box 3"/>
          <p:cNvSpPr txBox="1">
            <a:spLocks noChangeArrowheads="1"/>
          </p:cNvSpPr>
          <p:nvPr/>
        </p:nvSpPr>
        <p:spPr bwMode="auto">
          <a:xfrm>
            <a:off x="5298726" y="4360506"/>
            <a:ext cx="3731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ตามภาวะเศรษฐกิจที่คาดว่าจะดีขึ้น</a:t>
            </a:r>
          </a:p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โดยเพิ่มขึ้นทั้งการใช้ในการผลิตไฟฟ้าและอุตสาหกรรม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173" name="Picture 4" descr="D:\7. Infographic EPPO\Picture icon\Monthly Report Info\EPPO 2016\banner EPPO_Artboard 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r="56475" b="968"/>
          <a:stretch/>
        </p:blipFill>
        <p:spPr bwMode="auto">
          <a:xfrm>
            <a:off x="6640352" y="4941168"/>
            <a:ext cx="730915" cy="7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6" descr="D:\7. Infographic EPPO\Picture icon\Monthly Report Info\EPPO 2016\6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03" y="3892451"/>
            <a:ext cx="955474" cy="5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D:\7. Infographic EPPO\Picture icon\Green Icon\Green (20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0" t="12881" r="13090" b="9685"/>
          <a:stretch/>
        </p:blipFill>
        <p:spPr bwMode="auto">
          <a:xfrm>
            <a:off x="4373528" y="5198696"/>
            <a:ext cx="524797" cy="54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7841" y="5063077"/>
            <a:ext cx="2988058" cy="792268"/>
            <a:chOff x="467841" y="4996602"/>
            <a:chExt cx="2988058" cy="792268"/>
          </a:xfrm>
        </p:grpSpPr>
        <p:sp>
          <p:nvSpPr>
            <p:cNvPr id="89" name="Rounded Rectangle 88"/>
            <p:cNvSpPr/>
            <p:nvPr/>
          </p:nvSpPr>
          <p:spPr>
            <a:xfrm>
              <a:off x="467841" y="4996602"/>
              <a:ext cx="2988058" cy="792268"/>
            </a:xfrm>
            <a:prstGeom prst="roundRect">
              <a:avLst/>
            </a:prstGeom>
            <a:solidFill>
              <a:srgbClr val="000066"/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572750" y="5088730"/>
              <a:ext cx="2777978" cy="624899"/>
            </a:xfrm>
            <a:prstGeom prst="roundRect">
              <a:avLst/>
            </a:prstGeom>
            <a:solidFill>
              <a:schemeClr val="bg1">
                <a:alpha val="91000"/>
              </a:schemeClr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72371" y="5169049"/>
              <a:ext cx="1091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2,789</a:t>
              </a:r>
              <a:endPara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869266" y="5181856"/>
              <a:ext cx="1535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</a:t>
              </a:r>
              <a:r>
                <a:rPr lang="th-TH" sz="2400" b="1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1.</a:t>
              </a:r>
              <a:r>
                <a:rPr lang="th-TH" sz="24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8</a:t>
              </a:r>
              <a:r>
                <a:rPr lang="en-US" sz="2400" b="1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47321" y="1474530"/>
            <a:ext cx="3515643" cy="2725072"/>
          </a:xfrm>
          <a:prstGeom prst="roundRect">
            <a:avLst>
              <a:gd name="adj" fmla="val 6683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1298396" y="1573638"/>
            <a:ext cx="738082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350" b="1" spc="-2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GDP</a:t>
            </a:r>
            <a:endParaRPr lang="th-TH" sz="1350" b="1" spc="-2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1315914" y="1835595"/>
            <a:ext cx="2004243" cy="4770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 2563 คาดว่าขยายตัว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12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 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  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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 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2.7-3.7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200" b="1" spc="-2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" name="Picture 3" descr="D:\7. Infographic EPPO\Picture icon\Color Icon\pension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5" y="1565306"/>
            <a:ext cx="675639" cy="6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Rectangle 184"/>
          <p:cNvSpPr/>
          <p:nvPr/>
        </p:nvSpPr>
        <p:spPr>
          <a:xfrm>
            <a:off x="1298396" y="2269397"/>
            <a:ext cx="1563731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1350" b="1" spc="-2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อัตราแลกเปลี่ยน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331640" y="2513679"/>
            <a:ext cx="2018633" cy="28469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30.5 - 31.5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บาท</a:t>
            </a:r>
            <a:r>
              <a:rPr lang="th-TH" sz="12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/$</a:t>
            </a:r>
          </a:p>
        </p:txBody>
      </p:sp>
      <p:pic>
        <p:nvPicPr>
          <p:cNvPr id="187" name="Picture 2" descr="D:\7. Infographic EPPO\Picture icon\Color Icon\pixesilk-prici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1" y="2204864"/>
            <a:ext cx="578699" cy="5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Rectangle 187"/>
          <p:cNvSpPr/>
          <p:nvPr/>
        </p:nvSpPr>
        <p:spPr>
          <a:xfrm>
            <a:off x="1298396" y="2780928"/>
            <a:ext cx="1698291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1350" b="1" spc="-2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ราคา</a:t>
            </a:r>
            <a:r>
              <a:rPr lang="th-TH" sz="1350" b="1" spc="-2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น้ำมันดิบ</a:t>
            </a:r>
            <a:r>
              <a:rPr lang="th-TH" sz="1350" b="1" spc="-2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ดูไบ</a:t>
            </a:r>
            <a:endParaRPr lang="th-TH" sz="1350" b="1" spc="-2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1347047" y="3034303"/>
            <a:ext cx="243286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200" b="1" spc="-20" dirty="0" err="1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สศช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 57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67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$/BBL </a:t>
            </a:r>
          </a:p>
        </p:txBody>
      </p:sp>
      <p:pic>
        <p:nvPicPr>
          <p:cNvPr id="190" name="Picture 3" descr="D:\7. Infographic EPPO\Picture icon\Color Icon\oil-barrel-png-3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3" y="2831234"/>
            <a:ext cx="523791" cy="40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6" name="Group 195"/>
          <p:cNvGrpSpPr/>
          <p:nvPr/>
        </p:nvGrpSpPr>
        <p:grpSpPr>
          <a:xfrm>
            <a:off x="3378024" y="4241716"/>
            <a:ext cx="384940" cy="572607"/>
            <a:chOff x="2841593" y="4302981"/>
            <a:chExt cx="434263" cy="480523"/>
          </a:xfrm>
          <a:solidFill>
            <a:srgbClr val="000066"/>
          </a:solidFill>
        </p:grpSpPr>
        <p:sp>
          <p:nvSpPr>
            <p:cNvPr id="197" name="Rounded Rectangle 196"/>
            <p:cNvSpPr/>
            <p:nvPr/>
          </p:nvSpPr>
          <p:spPr>
            <a:xfrm>
              <a:off x="2841593" y="4344746"/>
              <a:ext cx="434263" cy="361528"/>
            </a:xfrm>
            <a:prstGeom prst="roundRect">
              <a:avLst>
                <a:gd name="adj" fmla="val 4354"/>
              </a:avLst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2928861" y="4302981"/>
              <a:ext cx="71663" cy="480523"/>
              <a:chOff x="4995767" y="3928812"/>
              <a:chExt cx="71663" cy="707201"/>
            </a:xfrm>
            <a:grpFill/>
          </p:grpSpPr>
          <p:cxnSp>
            <p:nvCxnSpPr>
              <p:cNvPr id="199" name="Straight Connector 198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1" name="Group 200"/>
          <p:cNvGrpSpPr/>
          <p:nvPr/>
        </p:nvGrpSpPr>
        <p:grpSpPr>
          <a:xfrm>
            <a:off x="24863" y="772914"/>
            <a:ext cx="577636" cy="577636"/>
            <a:chOff x="35496" y="4149080"/>
            <a:chExt cx="577636" cy="577636"/>
          </a:xfrm>
        </p:grpSpPr>
        <p:sp>
          <p:nvSpPr>
            <p:cNvPr id="202" name="Oval 201"/>
            <p:cNvSpPr/>
            <p:nvPr/>
          </p:nvSpPr>
          <p:spPr>
            <a:xfrm>
              <a:off x="35496" y="4149080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3" name="Picture 2" descr="D:\7. Infographic EPPO\Vector_P-Ohm\Number\numbe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34" y="4195861"/>
              <a:ext cx="464106" cy="46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5496" y="4214272"/>
            <a:ext cx="577636" cy="577636"/>
            <a:chOff x="35496" y="4065955"/>
            <a:chExt cx="577636" cy="577636"/>
          </a:xfrm>
        </p:grpSpPr>
        <p:sp>
          <p:nvSpPr>
            <p:cNvPr id="194" name="Oval 193"/>
            <p:cNvSpPr/>
            <p:nvPr/>
          </p:nvSpPr>
          <p:spPr>
            <a:xfrm>
              <a:off x="35496" y="4065955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51" name="Picture 3" descr="D:\7. Infographic EPPO\Vector_P-Ohm\Number\number (1)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7" y="4106192"/>
              <a:ext cx="466798" cy="466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354404" y="1117674"/>
            <a:ext cx="577636" cy="577636"/>
            <a:chOff x="4354404" y="1117674"/>
            <a:chExt cx="577636" cy="577636"/>
          </a:xfrm>
        </p:grpSpPr>
        <p:sp>
          <p:nvSpPr>
            <p:cNvPr id="204" name="Oval 203"/>
            <p:cNvSpPr/>
            <p:nvPr/>
          </p:nvSpPr>
          <p:spPr>
            <a:xfrm>
              <a:off x="4354404" y="1117674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52" name="Picture 4" descr="D:\7. Infographic EPPO\Vector_P-Ohm\Number\number (2)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309" y="1173921"/>
              <a:ext cx="449355" cy="449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Group 84"/>
          <p:cNvGrpSpPr/>
          <p:nvPr/>
        </p:nvGrpSpPr>
        <p:grpSpPr>
          <a:xfrm>
            <a:off x="2052603" y="-27384"/>
            <a:ext cx="7127909" cy="146138"/>
            <a:chOff x="-27568" y="69334"/>
            <a:chExt cx="9172475" cy="146138"/>
          </a:xfrm>
        </p:grpSpPr>
        <p:sp>
          <p:nvSpPr>
            <p:cNvPr id="86" name="Rectangle 85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7558888" y="2252364"/>
            <a:ext cx="104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0.8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618142" y="2204864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84350" y="3861048"/>
            <a:ext cx="104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1.4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7650090" y="3823596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259632" y="3292606"/>
            <a:ext cx="2240395" cy="3000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1350" b="1" spc="-2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ราคา</a:t>
            </a:r>
            <a:r>
              <a:rPr lang="th-TH" sz="1350" b="1" spc="-2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น้ำมันดิบเบรนท์</a:t>
            </a:r>
            <a:endParaRPr lang="th-TH" sz="1350" b="1" spc="-2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347047" y="3587809"/>
            <a:ext cx="2432865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EIA  60.1 $/BBL </a:t>
            </a:r>
          </a:p>
          <a:p>
            <a:r>
              <a:rPr lang="en-US" sz="12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Goldman Sachs 63 $/BBL </a:t>
            </a:r>
          </a:p>
          <a:p>
            <a:endParaRPr lang="en-US" sz="1200" b="1" spc="-2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450113" y="56242"/>
            <a:ext cx="6706595" cy="7804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2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6038" y="239133"/>
            <a:ext cx="6252465" cy="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การใช้ไฟฟ้า</a:t>
            </a:r>
            <a:r>
              <a:rPr lang="en-US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และ </a:t>
            </a:r>
            <a:r>
              <a:rPr lang="en-US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Peak</a:t>
            </a:r>
            <a:r>
              <a:rPr lang="th-TH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ปี 2563</a:t>
            </a:r>
            <a:endParaRPr lang="th-TH" altLang="th-TH" sz="27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496014"/>
              </p:ext>
            </p:extLst>
          </p:nvPr>
        </p:nvGraphicFramePr>
        <p:xfrm>
          <a:off x="601620" y="1202059"/>
          <a:ext cx="5531564" cy="41733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9237"/>
                <a:gridCol w="1787980"/>
                <a:gridCol w="1452734"/>
                <a:gridCol w="1061613"/>
              </a:tblGrid>
              <a:tr h="448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การใช้ไฟฟ้า</a:t>
                      </a:r>
                      <a:b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th-TH" sz="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กิกะวัตต์ชั่วโมง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การเปลี่ยนแปลง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82637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กิกะวัตต์ชั่วโมง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168,697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4,357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174,832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6,135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182,847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8,016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4.6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185,124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2,277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187,832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2,708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194,949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7,117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3.8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199,993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5,043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2.6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 62"/>
          <p:cNvSpPr>
            <a:spLocks noChangeArrowheads="1"/>
          </p:cNvSpPr>
          <p:nvPr/>
        </p:nvSpPr>
        <p:spPr bwMode="auto">
          <a:xfrm>
            <a:off x="5124314" y="4919000"/>
            <a:ext cx="936104" cy="449985"/>
          </a:xfrm>
          <a:prstGeom prst="ellipse">
            <a:avLst/>
          </a:prstGeom>
          <a:noFill/>
          <a:ln w="34925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 sz="1800">
              <a:solidFill>
                <a:prstClr val="black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380" y="4906843"/>
            <a:ext cx="5490803" cy="474300"/>
          </a:xfrm>
          <a:prstGeom prst="rect">
            <a:avLst/>
          </a:prstGeom>
          <a:noFill/>
          <a:ln w="28575">
            <a:solidFill>
              <a:srgbClr val="8000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2380" y="5961950"/>
            <a:ext cx="5585803" cy="7911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380" y="6010248"/>
            <a:ext cx="5585803" cy="69249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 fontAlgn="b">
              <a:buClr>
                <a:srgbClr val="FF6600"/>
              </a:buClr>
            </a:pPr>
            <a:r>
              <a:rPr lang="th-TH" sz="1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</a:t>
            </a:r>
            <a:r>
              <a:rPr lang="en-US" sz="1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1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13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คาดว่าการใช้ไฟฟ้ามีแนวโน้มเพิ่มขึ้น </a:t>
            </a:r>
            <a:r>
              <a:rPr lang="en-US" sz="13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2.6% </a:t>
            </a:r>
            <a:r>
              <a:rPr lang="th-TH" sz="13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3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จากภาวะ</a:t>
            </a:r>
            <a:r>
              <a:rPr lang="th-TH" sz="1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เศรษฐกิจ</a:t>
            </a:r>
            <a:r>
              <a:rPr lang="th-TH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ภายในประเทศ </a:t>
            </a:r>
            <a:r>
              <a:rPr lang="th-TH" sz="1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รวมทั้งการ</a:t>
            </a:r>
            <a:r>
              <a:rPr lang="th-TH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ส่งออกที่</a:t>
            </a:r>
            <a:r>
              <a:rPr lang="th-TH" sz="1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คาดว่าจะปรับตัวดี</a:t>
            </a:r>
            <a:r>
              <a:rPr lang="th-TH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ขึ้น</a:t>
            </a:r>
            <a:r>
              <a:rPr lang="en-US" sz="13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3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และการดำเนินมาตรการขับเคลื่อนเศรษฐกิจของภาครัฐ</a:t>
            </a:r>
            <a:endParaRPr lang="th-TH" sz="1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90"/>
          <p:cNvSpPr txBox="1">
            <a:spLocks noChangeArrowheads="1"/>
          </p:cNvSpPr>
          <p:nvPr/>
        </p:nvSpPr>
        <p:spPr bwMode="auto">
          <a:xfrm>
            <a:off x="539552" y="5415027"/>
            <a:ext cx="34525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en-US" altLang="th-TH" sz="10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10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ข้อมูลเบื้องต้น </a:t>
            </a:r>
            <a:r>
              <a:rPr lang="en-US" altLang="th-TH" sz="10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f </a:t>
            </a:r>
            <a:r>
              <a:rPr lang="th-TH" altLang="th-TH" sz="10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ข้อมูลประมาณการ</a:t>
            </a:r>
            <a:endParaRPr lang="th-TH" altLang="th-TH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Picture 2" descr="D:\7. Infographic EPPO\Picture icon\Color Icon\Sock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61248"/>
            <a:ext cx="792212" cy="11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6996523" y="1161543"/>
            <a:ext cx="1620558" cy="419757"/>
            <a:chOff x="6804248" y="1152632"/>
            <a:chExt cx="1620558" cy="419757"/>
          </a:xfrm>
          <a:solidFill>
            <a:srgbClr val="000066"/>
          </a:solidFill>
        </p:grpSpPr>
        <p:sp>
          <p:nvSpPr>
            <p:cNvPr id="54" name="Rounded Rectangle 53"/>
            <p:cNvSpPr/>
            <p:nvPr/>
          </p:nvSpPr>
          <p:spPr>
            <a:xfrm>
              <a:off x="6804248" y="1152632"/>
              <a:ext cx="1620558" cy="419757"/>
            </a:xfrm>
            <a:prstGeom prst="roundRect">
              <a:avLst>
                <a:gd name="adj" fmla="val 50000"/>
              </a:avLst>
            </a:prstGeom>
            <a:grpFill/>
            <a:ln w="63500" cmpd="thickThin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86676" y="1201802"/>
              <a:ext cx="1271741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Peak</a:t>
              </a:r>
              <a:endParaRPr lang="th-TH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636482" y="2060848"/>
            <a:ext cx="2328006" cy="3061553"/>
            <a:chOff x="6648357" y="1823348"/>
            <a:chExt cx="2328006" cy="3061553"/>
          </a:xfrm>
        </p:grpSpPr>
        <p:grpSp>
          <p:nvGrpSpPr>
            <p:cNvPr id="57" name="Group 56"/>
            <p:cNvGrpSpPr/>
            <p:nvPr/>
          </p:nvGrpSpPr>
          <p:grpSpPr>
            <a:xfrm>
              <a:off x="6851749" y="3584879"/>
              <a:ext cx="1916315" cy="822972"/>
              <a:chOff x="6645341" y="1868574"/>
              <a:chExt cx="2304256" cy="822972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994461" y="2198363"/>
                <a:ext cx="1584177" cy="2915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th-TH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th-TH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732</a:t>
                </a:r>
                <a:r>
                  <a:rPr lang="en-US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  <a:endParaRPr lang="th-TH" sz="1100" b="1" dirty="0">
                  <a:solidFill>
                    <a:srgbClr val="66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234150" y="2569284"/>
                <a:ext cx="1053522" cy="122262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รวม 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ของ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VSPP</a:t>
                </a:r>
                <a:endParaRPr lang="th-TH" sz="7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645341" y="1868574"/>
                <a:ext cx="2304256" cy="276999"/>
              </a:xfrm>
              <a:prstGeom prst="rect">
                <a:avLst/>
              </a:prstGeom>
              <a:noFill/>
              <a:ln w="317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ระบบ 3 การไฟฟ้า</a:t>
                </a:r>
              </a:p>
            </p:txBody>
          </p:sp>
        </p:grpSp>
        <p:sp>
          <p:nvSpPr>
            <p:cNvPr id="59" name="Rounded Rectangle 58"/>
            <p:cNvSpPr/>
            <p:nvPr/>
          </p:nvSpPr>
          <p:spPr>
            <a:xfrm>
              <a:off x="6778984" y="3513629"/>
              <a:ext cx="1973206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864381" y="1882723"/>
              <a:ext cx="1916315" cy="1186802"/>
              <a:chOff x="6645341" y="1856699"/>
              <a:chExt cx="2304256" cy="1186802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6994461" y="2162738"/>
                <a:ext cx="1584177" cy="2915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th-TH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th-TH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437</a:t>
                </a:r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  <a:endParaRPr lang="th-TH" sz="11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804235" y="2545534"/>
                <a:ext cx="1948626" cy="122262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รวม 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ของ 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VSPP</a:t>
                </a:r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และ 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Captive power </a:t>
                </a:r>
                <a:endParaRPr lang="th-TH" sz="7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645341" y="1856699"/>
                <a:ext cx="2304256" cy="276999"/>
              </a:xfrm>
              <a:prstGeom prst="rect">
                <a:avLst/>
              </a:prstGeom>
              <a:noFill/>
              <a:ln w="317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ประเทศ</a:t>
                </a: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7125433" y="2754894"/>
                <a:ext cx="1280567" cy="288607"/>
                <a:chOff x="742661" y="2616467"/>
                <a:chExt cx="891976" cy="128133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1143148" y="2628829"/>
                  <a:ext cx="491489" cy="115771"/>
                </a:xfrm>
                <a:prstGeom prst="rect">
                  <a:avLst/>
                </a:prstGeom>
                <a:noFill/>
              </p:spPr>
              <p:txBody>
                <a:bodyPr wrap="none" lIns="7200" tIns="7200" rIns="7200" bIns="7200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8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0.3%</a:t>
                  </a:r>
                  <a:endParaRPr lang="th-TH" sz="1600" b="1" dirty="0">
                    <a:solidFill>
                      <a:srgbClr val="008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Striped Right Arrow 82"/>
                <p:cNvSpPr/>
                <p:nvPr/>
              </p:nvSpPr>
              <p:spPr>
                <a:xfrm rot="16200000">
                  <a:off x="832762" y="2526366"/>
                  <a:ext cx="122355" cy="302558"/>
                </a:xfrm>
                <a:prstGeom prst="stripedRightArrow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sz="1400" dirty="0">
                    <a:solidFill>
                      <a:srgbClr val="00B050"/>
                    </a:solidFill>
                  </a:endParaRPr>
                </a:p>
              </p:txBody>
            </p:sp>
          </p:grpSp>
        </p:grpSp>
        <p:sp>
          <p:nvSpPr>
            <p:cNvPr id="77" name="Rounded Rectangle 76"/>
            <p:cNvSpPr/>
            <p:nvPr/>
          </p:nvSpPr>
          <p:spPr>
            <a:xfrm>
              <a:off x="6791616" y="1823348"/>
              <a:ext cx="1973206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767416" y="4536389"/>
              <a:ext cx="586813" cy="260762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1.4%</a:t>
              </a:r>
              <a:endParaRPr lang="th-TH" sz="16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Striped Right Arrow 85"/>
            <p:cNvSpPr/>
            <p:nvPr/>
          </p:nvSpPr>
          <p:spPr>
            <a:xfrm rot="16200000">
              <a:off x="7332077" y="4465723"/>
              <a:ext cx="275593" cy="361239"/>
            </a:xfrm>
            <a:prstGeom prst="stripedRight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1400" dirty="0">
                <a:solidFill>
                  <a:srgbClr val="00B050"/>
                </a:solidFill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6648357" y="3345117"/>
              <a:ext cx="2328006" cy="0"/>
            </a:xfrm>
            <a:prstGeom prst="line">
              <a:avLst/>
            </a:prstGeom>
            <a:ln w="3810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Picture 2" descr="D:\7. Infographic EPPO\Picture icon\Color Icon\5a847fc5af1648afaf93be04c5961358_p_4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251" y="979598"/>
            <a:ext cx="674420" cy="6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2052603" y="-27384"/>
            <a:ext cx="7127909" cy="146138"/>
            <a:chOff x="-27568" y="69334"/>
            <a:chExt cx="9172475" cy="146138"/>
          </a:xfrm>
        </p:grpSpPr>
        <p:sp>
          <p:nvSpPr>
            <p:cNvPr id="42" name="Rectangle 41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ounded Rectangle 43"/>
          <p:cNvSpPr/>
          <p:nvPr/>
        </p:nvSpPr>
        <p:spPr>
          <a:xfrm>
            <a:off x="6779740" y="1636048"/>
            <a:ext cx="1989081" cy="2575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2">
                <a:lumMod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ตามแผน </a:t>
            </a:r>
            <a:r>
              <a:rPr lang="en-US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PDP2018</a:t>
            </a:r>
            <a:endParaRPr lang="en-US" sz="1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14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044992" y="6055827"/>
            <a:ext cx="3535899" cy="51508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bg2">
                <a:lumMod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2839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1071"/>
            <a:ext cx="421196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358298" y="2563139"/>
            <a:ext cx="4534182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h-TH" sz="6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 &amp; A</a:t>
            </a:r>
            <a:endParaRPr lang="th-TH" altLang="th-TH" sz="5400" b="1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55976" y="2060848"/>
            <a:ext cx="4680520" cy="60248"/>
            <a:chOff x="-14827" y="707785"/>
            <a:chExt cx="9161099" cy="6024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-14827" y="768033"/>
              <a:ext cx="9158827" cy="0"/>
            </a:xfrm>
            <a:prstGeom prst="line">
              <a:avLst/>
            </a:prstGeom>
            <a:ln w="4762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-12555" y="707785"/>
              <a:ext cx="9158827" cy="0"/>
            </a:xfrm>
            <a:prstGeom prst="line">
              <a:avLst/>
            </a:prstGeom>
            <a:ln w="158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357137" y="3795194"/>
            <a:ext cx="4679359" cy="60248"/>
            <a:chOff x="-14827" y="707785"/>
            <a:chExt cx="9161099" cy="6024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-14827" y="768033"/>
              <a:ext cx="9158827" cy="0"/>
            </a:xfrm>
            <a:prstGeom prst="line">
              <a:avLst/>
            </a:prstGeom>
            <a:ln w="4762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-12555" y="707785"/>
              <a:ext cx="9158827" cy="0"/>
            </a:xfrm>
            <a:prstGeom prst="line">
              <a:avLst/>
            </a:prstGeom>
            <a:ln w="158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D:\9. Picture for Report\Slide shee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6"/>
          <a:stretch/>
        </p:blipFill>
        <p:spPr bwMode="auto">
          <a:xfrm>
            <a:off x="4811694" y="4077072"/>
            <a:ext cx="3909489" cy="99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D:\1. EPPO\11. General\LOGO_EPPO\สำนักนโยบายและแผนพลังงาน_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42" y="63064"/>
            <a:ext cx="3347864" cy="85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220072" y="6069475"/>
            <a:ext cx="3164584" cy="570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th-TH" sz="2400" b="1" i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www.eppo.go.th</a:t>
            </a:r>
            <a:endParaRPr lang="th-TH" altLang="th-TH" sz="2400" b="1" i="1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542703" y="5151080"/>
            <a:ext cx="4447472" cy="69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h-TH" altLang="th-TH" sz="1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สามารถ </a:t>
            </a:r>
            <a:r>
              <a:rPr lang="en-US" altLang="th-TH" sz="1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Download</a:t>
            </a:r>
            <a:r>
              <a:rPr lang="th-TH" altLang="th-TH" sz="1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ข้อมูล</a:t>
            </a:r>
          </a:p>
          <a:p>
            <a:pPr marL="0" indent="0" algn="ctr">
              <a:buFont typeface="Arial" pitchFamily="34" charset="0"/>
              <a:buNone/>
            </a:pPr>
            <a:r>
              <a:rPr lang="th-TH" altLang="th-TH" sz="18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ได้จากเว็บไซต์</a:t>
            </a:r>
          </a:p>
        </p:txBody>
      </p:sp>
    </p:spTree>
    <p:extLst>
      <p:ext uri="{BB962C8B-B14F-4D97-AF65-F5344CB8AC3E}">
        <p14:creationId xmlns:p14="http://schemas.microsoft.com/office/powerpoint/2010/main" val="19868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7. Infographic EPPO\Picture icon\City Banner\banner EPPO_Artboard 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r="15754" b="1122"/>
          <a:stretch/>
        </p:blipFill>
        <p:spPr bwMode="auto">
          <a:xfrm>
            <a:off x="-1" y="4812918"/>
            <a:ext cx="9144001" cy="204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03649" y="1897072"/>
            <a:ext cx="6336704" cy="1681212"/>
          </a:xfrm>
          <a:prstGeom prst="roundRect">
            <a:avLst>
              <a:gd name="adj" fmla="val 21269"/>
            </a:avLst>
          </a:prstGeom>
          <a:solidFill>
            <a:schemeClr val="tx2">
              <a:lumMod val="40000"/>
              <a:lumOff val="60000"/>
            </a:schemeClr>
          </a:solidFill>
          <a:ln w="38100" cmpd="sng">
            <a:solidFill>
              <a:srgbClr val="00006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2006256"/>
            <a:ext cx="6840760" cy="16812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th-TH" sz="4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</a:t>
            </a:r>
            <a:r>
              <a:rPr lang="th-TH" sz="42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th-TH" sz="42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</a:t>
            </a:r>
            <a:r>
              <a:rPr lang="en-US" sz="42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62 </a:t>
            </a:r>
            <a:endParaRPr lang="th-TH" sz="4200" b="1" dirty="0" smtClean="0">
              <a:solidFill>
                <a:srgbClr val="000066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8144" y="3687468"/>
            <a:ext cx="1718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*เดือน พ.ย.-ธ.ค. เป็นข้อมูลเบื้องต้น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6739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485588" y="1131050"/>
            <a:ext cx="4043262" cy="387753"/>
          </a:xfrm>
          <a:prstGeom prst="roundRect">
            <a:avLst>
              <a:gd name="adj" fmla="val 4354"/>
            </a:avLst>
          </a:prstGeom>
          <a:solidFill>
            <a:srgbClr val="29527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855306" y="1135823"/>
            <a:ext cx="35331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การใช้พลังงานรายชนิด</a:t>
            </a:r>
            <a:endParaRPr lang="th-TH" altLang="th-TH" sz="160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622081" y="1060111"/>
            <a:ext cx="384940" cy="572607"/>
            <a:chOff x="2841593" y="4302981"/>
            <a:chExt cx="434263" cy="480523"/>
          </a:xfrm>
        </p:grpSpPr>
        <p:sp>
          <p:nvSpPr>
            <p:cNvPr id="24" name="Rounded Rectangle 23"/>
            <p:cNvSpPr/>
            <p:nvPr/>
          </p:nvSpPr>
          <p:spPr>
            <a:xfrm>
              <a:off x="2841593" y="4344746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928861" y="4302981"/>
              <a:ext cx="71663" cy="480523"/>
              <a:chOff x="4995767" y="3928812"/>
              <a:chExt cx="71663" cy="70720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Oval 34"/>
          <p:cNvSpPr/>
          <p:nvPr/>
        </p:nvSpPr>
        <p:spPr>
          <a:xfrm>
            <a:off x="4356931" y="1719770"/>
            <a:ext cx="813241" cy="768678"/>
          </a:xfrm>
          <a:prstGeom prst="ellipse">
            <a:avLst/>
          </a:prstGeom>
          <a:solidFill>
            <a:srgbClr val="608EC0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5418995" y="1690209"/>
            <a:ext cx="241547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การใช้น้ำมันสำเร็จรูป</a:t>
            </a:r>
            <a:endParaRPr lang="th-TH" altLang="th-TH" sz="15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398828" y="2042664"/>
            <a:ext cx="313002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5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5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โดยเพิ่มเกือบทุกประเภท                ยกเว้นการใช้น้ำมันเตา และ </a:t>
            </a:r>
            <a:r>
              <a:rPr lang="en-US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LPG</a:t>
            </a:r>
            <a:r>
              <a:rPr lang="th-TH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 ที่ลดลง</a:t>
            </a:r>
            <a:endParaRPr lang="th-TH" altLang="th-TH" sz="125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26581" y="1662708"/>
            <a:ext cx="1045560" cy="435670"/>
            <a:chOff x="7826581" y="1837696"/>
            <a:chExt cx="1045560" cy="435670"/>
          </a:xfrm>
        </p:grpSpPr>
        <p:sp>
          <p:nvSpPr>
            <p:cNvPr id="46" name="TextBox 45"/>
            <p:cNvSpPr txBox="1"/>
            <p:nvPr/>
          </p:nvSpPr>
          <p:spPr>
            <a:xfrm>
              <a:off x="7826581" y="1885196"/>
              <a:ext cx="1045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</a:t>
              </a:r>
              <a:r>
                <a:rPr lang="th-TH" sz="16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1.6</a:t>
              </a:r>
              <a:r>
                <a:rPr lang="en-US" sz="16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%</a:t>
              </a:r>
              <a:endPara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830291" y="1837696"/>
              <a:ext cx="977977" cy="435670"/>
            </a:xfrm>
            <a:prstGeom prst="roundRect">
              <a:avLst/>
            </a:prstGeom>
            <a:noFill/>
            <a:ln w="254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60" name="Oval 59"/>
          <p:cNvSpPr/>
          <p:nvPr/>
        </p:nvSpPr>
        <p:spPr>
          <a:xfrm>
            <a:off x="4338088" y="4879819"/>
            <a:ext cx="813241" cy="768678"/>
          </a:xfrm>
          <a:prstGeom prst="ellipse">
            <a:avLst/>
          </a:prstGeom>
          <a:solidFill>
            <a:srgbClr val="608EC0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4377656" y="5733256"/>
            <a:ext cx="20127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5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5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จา</a:t>
            </a: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กอุณหภูมิที่สูงขึ้นเมื่อเทียบกับปีก่อนส่งผลให้การใช้ไฟฟ้าภาคครัวเรือนและธุรกิจเพิ่มขึ้น</a:t>
            </a:r>
            <a:endParaRPr lang="th-TH" altLang="th-TH" sz="120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41482" y="5327829"/>
            <a:ext cx="104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3.8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241908" y="5280329"/>
            <a:ext cx="977977" cy="435670"/>
          </a:xfrm>
          <a:prstGeom prst="roundRect">
            <a:avLst/>
          </a:prstGeom>
          <a:noFill/>
          <a:ln w="2540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7" name="Oval 66"/>
          <p:cNvSpPr/>
          <p:nvPr/>
        </p:nvSpPr>
        <p:spPr>
          <a:xfrm>
            <a:off x="6729931" y="4882910"/>
            <a:ext cx="813241" cy="768678"/>
          </a:xfrm>
          <a:prstGeom prst="ellipse">
            <a:avLst/>
          </a:prstGeom>
          <a:solidFill>
            <a:srgbClr val="608EC0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7606969" y="4865090"/>
            <a:ext cx="15107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ก๊าซธรรมชาติ</a:t>
            </a:r>
            <a:endParaRPr lang="th-TH" altLang="th-TH" sz="15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6877431" y="5832738"/>
            <a:ext cx="212958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5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5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5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</a:t>
            </a:r>
            <a:r>
              <a:rPr lang="th-TH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การใช้เพื่อผลิตไฟฟ้า</a:t>
            </a:r>
            <a:endParaRPr lang="th-TH" altLang="th-TH" sz="125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1029" name="Picture 5" descr="D:\7. Infographic EPPO\Picture icon\Color Icon\bulb-160207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123">
            <a:off x="4427760" y="4933641"/>
            <a:ext cx="579579" cy="7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Straight Connector 92"/>
          <p:cNvCxnSpPr/>
          <p:nvPr/>
        </p:nvCxnSpPr>
        <p:spPr>
          <a:xfrm>
            <a:off x="4211960" y="4748386"/>
            <a:ext cx="4551001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523261" y="4748386"/>
            <a:ext cx="0" cy="171334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2" descr="D:\7. Infographic EPPO\Picture icon\Color Icon\gas_pump_nozzle_400_clr_487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1"/>
          <a:stretch/>
        </p:blipFill>
        <p:spPr bwMode="auto">
          <a:xfrm flipH="1">
            <a:off x="4244682" y="1726221"/>
            <a:ext cx="783901" cy="7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3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7651" y="1142000"/>
            <a:ext cx="3908271" cy="5513712"/>
            <a:chOff x="147651" y="1101056"/>
            <a:chExt cx="3908271" cy="5513712"/>
          </a:xfrm>
        </p:grpSpPr>
        <p:sp>
          <p:nvSpPr>
            <p:cNvPr id="1055" name="Rounded Rectangle 1054"/>
            <p:cNvSpPr/>
            <p:nvPr/>
          </p:nvSpPr>
          <p:spPr>
            <a:xfrm>
              <a:off x="174784" y="1101056"/>
              <a:ext cx="3810557" cy="5513712"/>
            </a:xfrm>
            <a:prstGeom prst="roundRect">
              <a:avLst>
                <a:gd name="adj" fmla="val 1150"/>
              </a:avLst>
            </a:prstGeom>
            <a:noFill/>
            <a:ln w="1587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 Box 3"/>
            <p:cNvSpPr txBox="1">
              <a:spLocks noChangeArrowheads="1"/>
            </p:cNvSpPr>
            <p:nvPr/>
          </p:nvSpPr>
          <p:spPr bwMode="auto">
            <a:xfrm>
              <a:off x="147651" y="1981304"/>
              <a:ext cx="3900453" cy="100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ts val="600"/>
                </a:spcBef>
              </a:pPr>
              <a:r>
                <a:rPr lang="th-TH" altLang="th-TH" sz="18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2,727 </a:t>
              </a:r>
              <a:r>
                <a:rPr lang="th-TH" altLang="th-TH" sz="1100" b="1" dirty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พัน</a:t>
              </a:r>
              <a:r>
                <a:rPr lang="th-TH" altLang="th-TH" sz="11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บาร์เรลเทียบเท่าน้ำมันดิบต่อวัน</a:t>
              </a:r>
              <a:r>
                <a:rPr lang="en-US" altLang="th-TH" sz="1100" b="1" baseline="30000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*</a:t>
              </a:r>
              <a:r>
                <a:rPr lang="en-US" altLang="th-TH" sz="11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endParaRPr lang="th-TH" altLang="th-TH" sz="11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  <a:p>
              <a:pPr algn="ctr" eaLnBrk="1" fontAlgn="base" hangingPunct="1">
                <a:spcBef>
                  <a:spcPts val="300"/>
                </a:spcBef>
              </a:pPr>
              <a:r>
                <a:rPr lang="th-TH" altLang="th-TH" sz="12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เพิ่มขึ้นตามสภาวะเศรษฐกิจของประเทศ</a:t>
              </a:r>
            </a:p>
            <a:p>
              <a:pPr algn="ctr" eaLnBrk="1" fontAlgn="base" hangingPunct="1">
                <a:spcBef>
                  <a:spcPts val="300"/>
                </a:spcBef>
              </a:pPr>
              <a:r>
                <a:rPr lang="th-TH" altLang="th-TH" sz="12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โดยเพิ่มขึ้นในส่วนของน้ำมัน ก๊าซธรรมชาติ </a:t>
              </a:r>
              <a:br>
                <a:rPr lang="th-TH" altLang="th-TH" sz="12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</a:br>
              <a:r>
                <a:rPr lang="th-TH" altLang="th-TH" sz="12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และพลังงานทดแทน</a:t>
              </a:r>
              <a:endParaRPr lang="th-TH" alt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grpSp>
          <p:nvGrpSpPr>
            <p:cNvPr id="1042" name="Group 1041"/>
            <p:cNvGrpSpPr/>
            <p:nvPr/>
          </p:nvGrpSpPr>
          <p:grpSpPr>
            <a:xfrm>
              <a:off x="1210124" y="3077443"/>
              <a:ext cx="1656184" cy="526637"/>
              <a:chOff x="611560" y="3343729"/>
              <a:chExt cx="1656184" cy="526637"/>
            </a:xfrm>
          </p:grpSpPr>
          <p:sp>
            <p:nvSpPr>
              <p:cNvPr id="121" name="Rounded Rectangle 120"/>
              <p:cNvSpPr/>
              <p:nvPr/>
            </p:nvSpPr>
            <p:spPr>
              <a:xfrm>
                <a:off x="611560" y="3343729"/>
                <a:ext cx="1619488" cy="52663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 Box 3"/>
              <p:cNvSpPr txBox="1">
                <a:spLocks noChangeArrowheads="1"/>
              </p:cNvSpPr>
              <p:nvPr/>
            </p:nvSpPr>
            <p:spPr bwMode="auto">
              <a:xfrm>
                <a:off x="1011378" y="3398248"/>
                <a:ext cx="12563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altLang="th-TH" sz="2000" b="1" dirty="0" smtClean="0">
                    <a:solidFill>
                      <a:srgbClr val="00660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0.7%</a:t>
                </a:r>
                <a:endParaRPr lang="th-TH" altLang="th-TH" sz="2000" b="1" dirty="0">
                  <a:solidFill>
                    <a:srgbClr val="00660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endParaRPr>
              </a:p>
            </p:txBody>
          </p:sp>
          <p:sp>
            <p:nvSpPr>
              <p:cNvPr id="123" name="Striped Right Arrow 122"/>
              <p:cNvSpPr/>
              <p:nvPr/>
            </p:nvSpPr>
            <p:spPr>
              <a:xfrm rot="16200000">
                <a:off x="823577" y="3373100"/>
                <a:ext cx="328942" cy="406687"/>
              </a:xfrm>
              <a:prstGeom prst="stripedRightArrow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Rounded Rectangle 127"/>
            <p:cNvSpPr/>
            <p:nvPr/>
          </p:nvSpPr>
          <p:spPr>
            <a:xfrm>
              <a:off x="613781" y="1408806"/>
              <a:ext cx="3222193" cy="410998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</a:schemeClr>
            </a:solidFill>
            <a:ln w="101600" cmpd="thickThin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 Box 3"/>
            <p:cNvSpPr txBox="1">
              <a:spLocks noChangeArrowheads="1"/>
            </p:cNvSpPr>
            <p:nvPr/>
          </p:nvSpPr>
          <p:spPr bwMode="auto">
            <a:xfrm>
              <a:off x="1211313" y="1440673"/>
              <a:ext cx="23042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 smtClean="0">
                  <a:solidFill>
                    <a:schemeClr val="bg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การใช้พลังงานขั้นต้น</a:t>
              </a:r>
              <a:endParaRPr lang="th-TH" altLang="th-TH" sz="16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pic>
          <p:nvPicPr>
            <p:cNvPr id="1051" name="Picture 20" descr="D:\7. Infographic EPPO\Picture icon\Color Icon_Stat_2017\EPPO ICON-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83" y="1262384"/>
              <a:ext cx="998603" cy="666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7" name="Text Box 3"/>
            <p:cNvSpPr txBox="1">
              <a:spLocks noChangeArrowheads="1"/>
            </p:cNvSpPr>
            <p:nvPr/>
          </p:nvSpPr>
          <p:spPr bwMode="auto">
            <a:xfrm>
              <a:off x="539552" y="4497037"/>
              <a:ext cx="3516370" cy="754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361950" indent="-36195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5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en-US" altLang="th-TH" sz="15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GDP</a:t>
              </a:r>
              <a:r>
                <a:rPr lang="th-TH" altLang="th-TH" sz="16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en-US" altLang="th-TH" sz="14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25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ปี 2562 คาดว่าจะขยายตัว  </a:t>
              </a:r>
              <a:r>
                <a:rPr lang="th-TH" altLang="th-TH" sz="16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2.6</a:t>
              </a:r>
              <a:r>
                <a:rPr lang="en-US" altLang="th-TH" sz="16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%</a:t>
              </a:r>
              <a:r>
                <a:rPr lang="th-TH" altLang="th-TH" sz="18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25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ตามการลงทุน และการบริโภคภาคเอกชน</a:t>
              </a:r>
            </a:p>
            <a:p>
              <a:pPr marL="361950" indent="-36195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250" b="1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	</a:t>
              </a:r>
              <a:r>
                <a:rPr lang="th-TH" altLang="th-TH" sz="125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ที่ยังคงขยายตัว</a:t>
              </a:r>
              <a:endParaRPr lang="th-TH" altLang="th-TH" sz="1250" b="1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671432" y="3913073"/>
              <a:ext cx="3169893" cy="410998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</a:schemeClr>
            </a:solidFill>
            <a:ln w="101600" cmpd="thickThin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Text Box 3"/>
            <p:cNvSpPr txBox="1">
              <a:spLocks noChangeArrowheads="1"/>
            </p:cNvSpPr>
            <p:nvPr/>
          </p:nvSpPr>
          <p:spPr bwMode="auto">
            <a:xfrm>
              <a:off x="1000805" y="3939918"/>
              <a:ext cx="25072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 smtClean="0">
                  <a:solidFill>
                    <a:schemeClr val="bg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ภาพรวมภาวะเศรษฐกิจ</a:t>
              </a:r>
              <a:endParaRPr lang="th-TH" altLang="th-TH" sz="16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pic>
          <p:nvPicPr>
            <p:cNvPr id="173" name="Picture 23" descr="D:\7. Infographic EPPO\Vector_P-Ohm\Money\chang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83" y="3746326"/>
              <a:ext cx="696557" cy="696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 Box 3"/>
            <p:cNvSpPr txBox="1">
              <a:spLocks noChangeArrowheads="1"/>
            </p:cNvSpPr>
            <p:nvPr/>
          </p:nvSpPr>
          <p:spPr bwMode="auto">
            <a:xfrm>
              <a:off x="606166" y="5332272"/>
              <a:ext cx="3329031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361950" indent="-36195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5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ราคาน้ำมันดิบดูไบ </a:t>
              </a:r>
              <a:r>
                <a:rPr lang="en-US" altLang="th-TH" sz="14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2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เฉลี่ยอยู่ที่             </a:t>
              </a:r>
              <a:r>
                <a:rPr lang="th-TH" altLang="th-TH" sz="14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63.2 </a:t>
              </a:r>
              <a:r>
                <a:rPr lang="en-US" sz="1400" b="1" spc="-20" dirty="0" smtClean="0">
                  <a:solidFill>
                    <a:srgbClr val="000099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$/BBL</a:t>
              </a:r>
              <a:endParaRPr lang="th-TH" altLang="th-TH" sz="125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78120" y="4625840"/>
              <a:ext cx="192241" cy="192241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78120" y="5400512"/>
              <a:ext cx="192241" cy="192241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103811" y="6420784"/>
              <a:ext cx="785285" cy="153040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r"/>
              <a:r>
                <a:rPr lang="th-TH" sz="9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ที่มา </a:t>
              </a:r>
              <a:r>
                <a:rPr lang="en-US" sz="9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r>
                <a:rPr lang="th-TH" sz="9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สศช.</a:t>
              </a:r>
              <a:endParaRPr lang="th-TH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4863" y="813858"/>
            <a:ext cx="577636" cy="577636"/>
            <a:chOff x="35496" y="4149080"/>
            <a:chExt cx="577636" cy="577636"/>
          </a:xfrm>
        </p:grpSpPr>
        <p:sp>
          <p:nvSpPr>
            <p:cNvPr id="76" name="Oval 75"/>
            <p:cNvSpPr/>
            <p:nvPr/>
          </p:nvSpPr>
          <p:spPr>
            <a:xfrm>
              <a:off x="35496" y="4149080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2" descr="D:\7. Infographic EPPO\Vector_P-Ohm\Number\numb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34" y="4195861"/>
              <a:ext cx="464106" cy="46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Group 78"/>
          <p:cNvGrpSpPr/>
          <p:nvPr/>
        </p:nvGrpSpPr>
        <p:grpSpPr>
          <a:xfrm>
            <a:off x="4316822" y="966526"/>
            <a:ext cx="577636" cy="577636"/>
            <a:chOff x="35496" y="4065955"/>
            <a:chExt cx="577636" cy="577636"/>
          </a:xfrm>
        </p:grpSpPr>
        <p:sp>
          <p:nvSpPr>
            <p:cNvPr id="83" name="Oval 82"/>
            <p:cNvSpPr/>
            <p:nvPr/>
          </p:nvSpPr>
          <p:spPr>
            <a:xfrm>
              <a:off x="35496" y="4065955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3" descr="D:\7. Infographic EPPO\Vector_P-Ohm\Number\number (1)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7" y="4106192"/>
              <a:ext cx="466798" cy="466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TextBox 84"/>
          <p:cNvSpPr txBox="1"/>
          <p:nvPr/>
        </p:nvSpPr>
        <p:spPr>
          <a:xfrm>
            <a:off x="5499775" y="6549094"/>
            <a:ext cx="3159586" cy="137651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th-TH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*น้ำมันเครื่องบินและน้ำมันก๊าด    **ไม่รวม </a:t>
            </a:r>
            <a:r>
              <a:rPr lang="en-US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Feed stock </a:t>
            </a:r>
            <a:r>
              <a:rPr lang="th-TH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ในปิโตรเคมี</a:t>
            </a:r>
            <a:endParaRPr lang="th-TH" sz="8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40101" y="2564904"/>
            <a:ext cx="4291004" cy="760150"/>
            <a:chOff x="4540101" y="2522372"/>
            <a:chExt cx="4291004" cy="760150"/>
          </a:xfrm>
        </p:grpSpPr>
        <p:sp>
          <p:nvSpPr>
            <p:cNvPr id="48" name="Text Box 3"/>
            <p:cNvSpPr txBox="1">
              <a:spLocks noChangeArrowheads="1"/>
            </p:cNvSpPr>
            <p:nvPr/>
          </p:nvSpPr>
          <p:spPr bwMode="auto">
            <a:xfrm>
              <a:off x="4992895" y="2533405"/>
              <a:ext cx="34490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กลุ่มเบนซิน </a:t>
              </a:r>
              <a:r>
                <a:rPr lang="en-US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 </a:t>
              </a:r>
              <a:r>
                <a:rPr lang="th-TH" altLang="th-TH" sz="1200" b="1" dirty="0" smtClean="0">
                  <a:solidFill>
                    <a:srgbClr val="00660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  <a:sym typeface="Wingdings 3"/>
                </a:rPr>
                <a:t></a:t>
              </a:r>
              <a:r>
                <a:rPr lang="th-TH" altLang="th-TH" sz="12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</a:t>
              </a:r>
              <a:r>
                <a:rPr lang="th-TH" altLang="th-TH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3.9</a:t>
              </a:r>
              <a:r>
                <a:rPr lang="en-US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%</a:t>
              </a:r>
              <a:r>
                <a:rPr lang="th-TH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    </a:t>
              </a:r>
              <a:r>
                <a:rPr lang="en-US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 </a:t>
              </a: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ดีเซล    </a:t>
              </a:r>
              <a:r>
                <a:rPr lang="th-TH" altLang="th-TH" sz="1200" b="1" dirty="0" smtClean="0">
                  <a:solidFill>
                    <a:srgbClr val="00660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  <a:sym typeface="Wingdings 3"/>
                </a:rPr>
                <a:t></a:t>
              </a:r>
              <a:r>
                <a:rPr lang="th-TH" altLang="th-TH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4.3</a:t>
              </a:r>
              <a:r>
                <a:rPr lang="en-US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%</a:t>
              </a:r>
              <a:r>
                <a:rPr lang="th-TH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</a:t>
              </a:r>
              <a:endParaRPr lang="th-TH" altLang="th-TH" sz="1200" b="1" dirty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4993415" y="2882412"/>
              <a:ext cx="38376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00" b="1" u="sng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เพิ่มขึ้น</a:t>
              </a:r>
              <a:r>
                <a:rPr lang="th-TH" altLang="th-TH" sz="100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จากราคาขายปลีกน้ำมันในประเทศยังคงอยู่ในระดับต่ำ ประกอบกับมีวันหยุดต่อเนื่องหลายวัน</a:t>
              </a:r>
              <a:endParaRPr lang="th-TH" altLang="th-TH" sz="100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pic>
          <p:nvPicPr>
            <p:cNvPr id="50" name="Picture 2" descr="C:\Users\User\Desktop\Energy Graph_Edit Pattern\Infographic\Color Icon\d0f04558e66455938fec9e0a2dec521b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101" y="2650752"/>
              <a:ext cx="315205" cy="315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Rounded Rectangle 87"/>
            <p:cNvSpPr/>
            <p:nvPr/>
          </p:nvSpPr>
          <p:spPr>
            <a:xfrm>
              <a:off x="5931942" y="2522372"/>
              <a:ext cx="785454" cy="271182"/>
            </a:xfrm>
            <a:prstGeom prst="roundRect">
              <a:avLst/>
            </a:prstGeom>
            <a:noFill/>
            <a:ln w="127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431054" y="2550702"/>
              <a:ext cx="741346" cy="259702"/>
            </a:xfrm>
            <a:prstGeom prst="roundRect">
              <a:avLst/>
            </a:prstGeom>
            <a:noFill/>
            <a:ln w="127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1028" name="Picture 4" descr="D:\7. Infographic EPPO\Picture icon\Color Icon\icon_ga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33" y="4962434"/>
            <a:ext cx="859603" cy="76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2113822" y="3717032"/>
            <a:ext cx="1738098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*รวมการใช้พลังงานทดแทน</a:t>
            </a:r>
            <a:endParaRPr lang="th-TH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07216" y="3375835"/>
            <a:ext cx="4729280" cy="1472573"/>
            <a:chOff x="4544506" y="3375835"/>
            <a:chExt cx="4729280" cy="1472573"/>
          </a:xfrm>
        </p:grpSpPr>
        <p:sp>
          <p:nvSpPr>
            <p:cNvPr id="54" name="Text Box 3"/>
            <p:cNvSpPr txBox="1">
              <a:spLocks noChangeArrowheads="1"/>
            </p:cNvSpPr>
            <p:nvPr/>
          </p:nvSpPr>
          <p:spPr bwMode="auto">
            <a:xfrm>
              <a:off x="4868242" y="3386468"/>
              <a:ext cx="14194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200" b="1" dirty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น้ำมัน</a:t>
              </a: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เครื่องบิน*</a:t>
              </a:r>
              <a:endParaRPr lang="th-TH" altLang="th-TH" sz="1200" b="1" dirty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55" name="Text Box 3"/>
            <p:cNvSpPr txBox="1">
              <a:spLocks noChangeArrowheads="1"/>
            </p:cNvSpPr>
            <p:nvPr/>
          </p:nvSpPr>
          <p:spPr bwMode="auto">
            <a:xfrm>
              <a:off x="4809290" y="3986634"/>
              <a:ext cx="156435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00" b="1" u="sng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เพิ่มขึ้น</a:t>
              </a:r>
              <a:r>
                <a:rPr lang="th-TH" altLang="th-TH" sz="100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ไม่มากนัก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เนื่องจาการชะลอตัวของจำนวนนักท่องเที่ยวในครึ่งปีแรก</a:t>
              </a:r>
              <a:r>
                <a:rPr lang="en-US" altLang="th-TH" sz="100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/>
              </a:r>
              <a:br>
                <a:rPr lang="en-US" altLang="th-TH" sz="100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</a:br>
              <a:endParaRPr lang="th-TH" altLang="th-TH" sz="100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52886" y="3667050"/>
              <a:ext cx="9558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 3"/>
                <a:buChar char="p"/>
              </a:pPr>
              <a:r>
                <a:rPr lang="th-TH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0.6</a:t>
              </a:r>
              <a:r>
                <a:rPr lang="en-US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%</a:t>
              </a:r>
              <a:endParaRPr lang="th-TH" sz="12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endParaRPr>
            </a:p>
          </p:txBody>
        </p:sp>
        <p:pic>
          <p:nvPicPr>
            <p:cNvPr id="59" name="Picture 2" descr="D:\7. Infographic EPPO\Picture icon\Color Icon\purple-airplane-md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44506" y="3414555"/>
              <a:ext cx="308107" cy="279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Rounded Rectangle 85"/>
            <p:cNvSpPr/>
            <p:nvPr/>
          </p:nvSpPr>
          <p:spPr>
            <a:xfrm>
              <a:off x="5105533" y="3696075"/>
              <a:ext cx="864096" cy="258967"/>
            </a:xfrm>
            <a:prstGeom prst="roundRect">
              <a:avLst/>
            </a:prstGeom>
            <a:noFill/>
            <a:ln w="127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627381" y="3387936"/>
              <a:ext cx="1646405" cy="1308052"/>
              <a:chOff x="7627381" y="3476597"/>
              <a:chExt cx="1646405" cy="1308052"/>
            </a:xfrm>
          </p:grpSpPr>
          <p:sp>
            <p:nvSpPr>
              <p:cNvPr id="80" name="Text Box 3"/>
              <p:cNvSpPr txBox="1">
                <a:spLocks noChangeArrowheads="1"/>
              </p:cNvSpPr>
              <p:nvPr/>
            </p:nvSpPr>
            <p:spPr bwMode="auto">
              <a:xfrm>
                <a:off x="7994018" y="3476597"/>
                <a:ext cx="85610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th-TH" sz="1200" b="1" dirty="0" smtClean="0">
                    <a:solidFill>
                      <a:srgbClr val="00206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LPG</a:t>
                </a:r>
                <a:r>
                  <a:rPr lang="th-TH" altLang="th-TH" sz="1200" b="1" dirty="0" smtClean="0">
                    <a:solidFill>
                      <a:srgbClr val="00206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**</a:t>
                </a:r>
                <a:endParaRPr lang="th-TH" altLang="th-TH" sz="1200" b="1" dirty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endParaRPr>
              </a:p>
            </p:txBody>
          </p:sp>
          <p:sp>
            <p:nvSpPr>
              <p:cNvPr id="81" name="Text Box 3"/>
              <p:cNvSpPr txBox="1">
                <a:spLocks noChangeArrowheads="1"/>
              </p:cNvSpPr>
              <p:nvPr/>
            </p:nvSpPr>
            <p:spPr bwMode="auto">
              <a:xfrm>
                <a:off x="7854891" y="4076763"/>
                <a:ext cx="141889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85725" indent="-85725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th-TH" sz="1000" dirty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: </a:t>
                </a:r>
                <a:r>
                  <a:rPr lang="th-TH" altLang="th-TH" sz="1000" b="1" u="sng" dirty="0" smtClean="0">
                    <a:solidFill>
                      <a:srgbClr val="FF0066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ลดลง</a:t>
                </a:r>
                <a:r>
                  <a:rPr lang="th-TH" altLang="th-TH" sz="1000" b="1" dirty="0" smtClean="0">
                    <a:solidFill>
                      <a:srgbClr val="FF0066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 </a:t>
                </a:r>
                <a:r>
                  <a:rPr lang="th-TH" altLang="th-TH" sz="1000" dirty="0" smtClean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เกือบทุกประเภท โดยเฉพาในภาคครัวเรือน และภาคขนส่ง</a:t>
                </a:r>
                <a:endParaRPr lang="th-TH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983973" y="3766704"/>
                <a:ext cx="9558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</a:t>
                </a:r>
                <a:r>
                  <a:rPr lang="th-TH" sz="12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 6.2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%</a:t>
                </a:r>
                <a:endParaRPr lang="th-TH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endParaRPr>
              </a:p>
            </p:txBody>
          </p:sp>
          <p:pic>
            <p:nvPicPr>
              <p:cNvPr id="1031" name="Picture 7" descr="D:\7. Infographic EPPO\Picture icon\Color Icon\imag04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7381" y="3488281"/>
                <a:ext cx="307729" cy="363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7" name="Rounded Rectangle 86"/>
              <p:cNvSpPr/>
              <p:nvPr/>
            </p:nvSpPr>
            <p:spPr>
              <a:xfrm>
                <a:off x="7970387" y="3789040"/>
                <a:ext cx="853950" cy="254663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91" name="Text Box 3"/>
            <p:cNvSpPr txBox="1">
              <a:spLocks noChangeArrowheads="1"/>
            </p:cNvSpPr>
            <p:nvPr/>
          </p:nvSpPr>
          <p:spPr bwMode="auto">
            <a:xfrm>
              <a:off x="6601462" y="3391081"/>
              <a:ext cx="8561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น้ำมันเตา</a:t>
              </a:r>
              <a:endParaRPr lang="th-TH" altLang="th-TH" sz="1200" b="1" dirty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92" name="Text Box 3"/>
            <p:cNvSpPr txBox="1">
              <a:spLocks noChangeArrowheads="1"/>
            </p:cNvSpPr>
            <p:nvPr/>
          </p:nvSpPr>
          <p:spPr bwMode="auto">
            <a:xfrm>
              <a:off x="6462335" y="3991247"/>
              <a:ext cx="141889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00" b="1" u="sng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ลดลง</a:t>
              </a:r>
              <a:r>
                <a:rPr lang="th-TH" altLang="th-TH" sz="100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จากการใช้           ในภาคอุตสาหกรรมและขนส่ง</a:t>
              </a:r>
              <a:endParaRPr lang="th-TH" altLang="th-TH" sz="100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91417" y="3681188"/>
              <a:ext cx="9558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</a:t>
              </a:r>
              <a:r>
                <a:rPr lang="th-TH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8.6</a:t>
              </a:r>
              <a:r>
                <a:rPr lang="en-US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%</a:t>
              </a:r>
              <a:endPara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6577831" y="3703524"/>
              <a:ext cx="853950" cy="254663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050" name="Picture 2" descr="D:\7. Infographic EPPO\Picture icon\Color Icon\Bio (4)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0" r="20343" b="12503"/>
            <a:stretch/>
          </p:blipFill>
          <p:spPr bwMode="auto">
            <a:xfrm>
              <a:off x="6317973" y="3375835"/>
              <a:ext cx="287568" cy="40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" name="Rectangle 99"/>
          <p:cNvSpPr/>
          <p:nvPr/>
        </p:nvSpPr>
        <p:spPr>
          <a:xfrm>
            <a:off x="2473917" y="56242"/>
            <a:ext cx="6706595" cy="7804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1" name="Group 100"/>
          <p:cNvGrpSpPr/>
          <p:nvPr/>
        </p:nvGrpSpPr>
        <p:grpSpPr>
          <a:xfrm>
            <a:off x="2052603" y="42502"/>
            <a:ext cx="7127909" cy="146138"/>
            <a:chOff x="-27568" y="69334"/>
            <a:chExt cx="9172475" cy="146138"/>
          </a:xfrm>
        </p:grpSpPr>
        <p:sp>
          <p:nvSpPr>
            <p:cNvPr id="102" name="Rectangle 101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705691" y="116632"/>
            <a:ext cx="568273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สถานการณ์พลังงาน ปี 2562</a:t>
            </a:r>
            <a:endParaRPr lang="th-TH" sz="32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7774912" y="5273078"/>
            <a:ext cx="104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1.9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7775338" y="5225578"/>
            <a:ext cx="977977" cy="435670"/>
          </a:xfrm>
          <a:prstGeom prst="roundRect">
            <a:avLst/>
          </a:prstGeom>
          <a:noFill/>
          <a:ln w="2540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8" name="TextBox 97"/>
          <p:cNvSpPr txBox="1"/>
          <p:nvPr/>
        </p:nvSpPr>
        <p:spPr>
          <a:xfrm>
            <a:off x="7044648" y="6669686"/>
            <a:ext cx="1718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ธ.ค. เป็นข้อมูลเบื้องต้น</a:t>
            </a:r>
          </a:p>
        </p:txBody>
      </p:sp>
      <p:sp>
        <p:nvSpPr>
          <p:cNvPr id="99" name="Text Box 3"/>
          <p:cNvSpPr txBox="1">
            <a:spLocks noChangeArrowheads="1"/>
          </p:cNvSpPr>
          <p:nvPr/>
        </p:nvSpPr>
        <p:spPr bwMode="auto">
          <a:xfrm>
            <a:off x="5076056" y="4848408"/>
            <a:ext cx="1490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4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ไฟฟ้</a:t>
            </a:r>
            <a:r>
              <a:rPr lang="th-TH" altLang="th-TH" sz="140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า</a:t>
            </a:r>
          </a:p>
        </p:txBody>
      </p:sp>
    </p:spTree>
    <p:extLst>
      <p:ext uri="{BB962C8B-B14F-4D97-AF65-F5344CB8AC3E}">
        <p14:creationId xmlns:p14="http://schemas.microsoft.com/office/powerpoint/2010/main" val="33254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chemeClr val="tx2">
              <a:lumMod val="75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การใช้พลังงานเชิงพาณิชย์ขั้นสุดท้าย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836901749"/>
              </p:ext>
            </p:extLst>
          </p:nvPr>
        </p:nvGraphicFramePr>
        <p:xfrm>
          <a:off x="467544" y="1490896"/>
          <a:ext cx="49685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23282436"/>
              </p:ext>
            </p:extLst>
          </p:nvPr>
        </p:nvGraphicFramePr>
        <p:xfrm>
          <a:off x="5103352" y="1844824"/>
          <a:ext cx="4608512" cy="3846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97528" y="1268760"/>
            <a:ext cx="3491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สัดส่วนการใช้</a:t>
            </a:r>
          </a:p>
          <a:p>
            <a:pPr algn="ctr"/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พลังงานเชิงพาณิชย์ขั้นสุดท้าย</a:t>
            </a:r>
            <a:endParaRPr lang="th-TH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3356" y="4468738"/>
            <a:ext cx="13022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ก๊าซธรรมชาติ</a:t>
            </a:r>
            <a:endParaRPr lang="th-TH" sz="13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936" y="1552436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 smtClean="0">
                <a:solidFill>
                  <a:srgbClr val="D09E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น้ำมัน</a:t>
            </a:r>
            <a:endParaRPr lang="th-TH" sz="1300" b="1" dirty="0">
              <a:solidFill>
                <a:srgbClr val="D09E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7676" y="4109281"/>
            <a:ext cx="1305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ถ่านหินนำเข้า</a:t>
            </a:r>
            <a:endParaRPr lang="th-TH" sz="1300" b="1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5976" y="3470826"/>
            <a:ext cx="7408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ไฟฟ้า</a:t>
            </a:r>
            <a:endParaRPr lang="th-TH" sz="1300" b="1" dirty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55700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en-US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</a:t>
            </a:r>
            <a:r>
              <a:rPr lang="th-TH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797</a:t>
            </a:r>
          </a:p>
          <a:p>
            <a:pPr algn="ctr"/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พันบาร์เรลเทียบเท่าน้ำมันดิบ</a:t>
            </a:r>
            <a:r>
              <a:rPr lang="th-TH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ต่อวัน</a:t>
            </a:r>
            <a:endParaRPr lang="th-TH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6236" y="3573016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baseline="-25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05358" y="6045796"/>
            <a:ext cx="4226682" cy="555562"/>
            <a:chOff x="605786" y="6093296"/>
            <a:chExt cx="3606174" cy="555562"/>
          </a:xfrm>
        </p:grpSpPr>
        <p:sp>
          <p:nvSpPr>
            <p:cNvPr id="30" name="Rounded Rectangle 29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43608" y="617195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การใช้พลังงานขั้นสุดท้าย         </a:t>
            </a: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0.05</a:t>
            </a:r>
            <a:r>
              <a:rPr lang="en-US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6562" y="5878003"/>
            <a:ext cx="938028" cy="955325"/>
            <a:chOff x="4858107" y="3173698"/>
            <a:chExt cx="1240237" cy="1107079"/>
          </a:xfrm>
        </p:grpSpPr>
        <p:pic>
          <p:nvPicPr>
            <p:cNvPr id="35" name="Picture 7" descr="D:\7. Infographic EPPO\Picture icon\Color Icon\factory-icon-110611402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2706" y="3173698"/>
              <a:ext cx="805638" cy="80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D:\7. Infographic EPPO\Picture icon\Color Icon\Building (2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107" y="3214654"/>
              <a:ext cx="857822" cy="798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D:\7. Infographic EPPO\Picture icon\Color Icon\ca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223" y="3483798"/>
              <a:ext cx="714311" cy="796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 rot="16200000">
            <a:off x="-1447088" y="3226518"/>
            <a:ext cx="3478330" cy="28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พันบาร์เรลเทียบเท่าน้ำมันดิบต่อวัน</a:t>
            </a:r>
            <a:endParaRPr lang="th-TH" sz="1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Striped Right Arrow 32"/>
          <p:cNvSpPr/>
          <p:nvPr/>
        </p:nvSpPr>
        <p:spPr>
          <a:xfrm rot="5400000">
            <a:off x="3611928" y="6128502"/>
            <a:ext cx="283747" cy="359108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16217" y="6165304"/>
            <a:ext cx="2371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</a:t>
            </a:r>
            <a:r>
              <a:rPr 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ธ.ค. 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เป็นข้อมูลเบื้องต้น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13839" y="3786346"/>
            <a:ext cx="24221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3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พลังงานทดแทน</a:t>
            </a:r>
            <a:endParaRPr lang="th-TH" sz="13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4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2450113" y="56242"/>
            <a:ext cx="6706595" cy="7804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683568" y="6249622"/>
            <a:ext cx="7672958" cy="5197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13276" y="6286483"/>
            <a:ext cx="7343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การใช้น้ำมันดีเซล </a:t>
            </a:r>
            <a:r>
              <a:rPr lang="th-TH" sz="1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เฉลี่ย </a:t>
            </a:r>
            <a:r>
              <a:rPr lang="en-US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67.3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ล้านลิตร/วัน 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คาดว่า 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4.3</a:t>
            </a:r>
            <a:r>
              <a:rPr lang="en-US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เนื่องจาก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ราคาขาย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ปลีกอยู่ในระดับต่ำกว่าปีก่อน และมาตรการส่งเสริมให้ราคาขายปลีก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B7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B20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แตกต่างกัน 5 บาทต่อลิตร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9" name="Picture 2" descr="D:\7. Infographic EPPO\Picture icon\Color Icon\1115_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977">
            <a:off x="-5959" y="6139732"/>
            <a:ext cx="1037834" cy="6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3445720023"/>
              </p:ext>
            </p:extLst>
          </p:nvPr>
        </p:nvGraphicFramePr>
        <p:xfrm>
          <a:off x="46740" y="1266884"/>
          <a:ext cx="8763381" cy="478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Box 40"/>
          <p:cNvSpPr txBox="1"/>
          <p:nvPr/>
        </p:nvSpPr>
        <p:spPr>
          <a:xfrm rot="16200000">
            <a:off x="-1783908" y="3301388"/>
            <a:ext cx="404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ล้านลิตร/วัน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6802939" y="3319947"/>
            <a:ext cx="400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บาท/ลิตร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2660" y="1172997"/>
            <a:ext cx="2452672" cy="235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1741038" y="1137052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2560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05332" y="1175674"/>
            <a:ext cx="2429429" cy="2324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271097" y="1131102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2561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34762" y="1176163"/>
            <a:ext cx="2355082" cy="231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6588224" y="1131593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2562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p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5866957" y="3726655"/>
            <a:ext cx="1563225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1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ราคาน้ำมันดีเซล</a:t>
            </a:r>
            <a:endParaRPr lang="th-TH" sz="1400" b="1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 Box 23"/>
          <p:cNvSpPr txBox="1">
            <a:spLocks noChangeArrowheads="1"/>
          </p:cNvSpPr>
          <p:nvPr/>
        </p:nvSpPr>
        <p:spPr bwMode="auto">
          <a:xfrm>
            <a:off x="1190013" y="2090855"/>
            <a:ext cx="185782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400" b="1" dirty="0" smtClean="0">
                <a:solidFill>
                  <a:srgbClr val="462300"/>
                </a:solidFill>
                <a:latin typeface="Tahoma" pitchFamily="34" charset="0"/>
                <a:cs typeface="Tahoma" pitchFamily="34" charset="0"/>
              </a:rPr>
              <a:t>ยอดจำหน่ายดีเซล</a:t>
            </a:r>
            <a:endParaRPr lang="th-TH" sz="1400" b="1" dirty="0">
              <a:solidFill>
                <a:srgbClr val="4623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5" name="Picture 2" descr="D:\7. Infographic EPPO\Picture icon\Color Icon\chan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5058" y="3590696"/>
            <a:ext cx="468960" cy="4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D:\7. Infographic EPPO\Picture icon\Color Icon\rijkqeEi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350" y="1952671"/>
            <a:ext cx="524816" cy="42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Connector 56"/>
          <p:cNvCxnSpPr/>
          <p:nvPr/>
        </p:nvCxnSpPr>
        <p:spPr>
          <a:xfrm>
            <a:off x="3268614" y="3501780"/>
            <a:ext cx="2451893" cy="0"/>
          </a:xfrm>
          <a:prstGeom prst="line">
            <a:avLst/>
          </a:prstGeom>
          <a:ln w="19050">
            <a:solidFill>
              <a:srgbClr val="663300"/>
            </a:solidFill>
            <a:prstDash val="sys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3625871" y="3214069"/>
            <a:ext cx="1766646" cy="253916"/>
          </a:xfrm>
          <a:prstGeom prst="rect">
            <a:avLst/>
          </a:prstGeom>
          <a:solidFill>
            <a:srgbClr val="663300">
              <a:alpha val="38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050" b="1" dirty="0" smtClean="0">
                <a:latin typeface="Tahoma" pitchFamily="34" charset="0"/>
                <a:cs typeface="Tahoma" pitchFamily="34" charset="0"/>
                <a:sym typeface="Wingdings 3"/>
              </a:rPr>
              <a:t>เฉลี่ย</a:t>
            </a:r>
            <a:r>
              <a:rPr lang="en-US" sz="1050" b="1" dirty="0" smtClean="0">
                <a:latin typeface="Tahoma" pitchFamily="34" charset="0"/>
                <a:cs typeface="Tahoma" pitchFamily="34" charset="0"/>
                <a:sym typeface="Wingdings 3"/>
              </a:rPr>
              <a:t> 64.7</a:t>
            </a:r>
            <a:r>
              <a:rPr lang="th-TH" sz="1050" b="1" dirty="0" smtClean="0">
                <a:latin typeface="Tahoma" pitchFamily="34" charset="0"/>
                <a:cs typeface="Tahoma" pitchFamily="34" charset="0"/>
                <a:sym typeface="Wingdings 3"/>
              </a:rPr>
              <a:t> ล้านลิตร/วัน</a:t>
            </a:r>
            <a:endParaRPr lang="th-TH" sz="105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638822" y="1759775"/>
            <a:ext cx="1020314" cy="301073"/>
          </a:xfrm>
          <a:prstGeom prst="roundRect">
            <a:avLst/>
          </a:prstGeom>
          <a:solidFill>
            <a:srgbClr val="663300">
              <a:alpha val="90000"/>
            </a:srgbClr>
          </a:solidFill>
          <a:ln w="31750" cmpd="sng">
            <a:solidFill>
              <a:srgbClr val="663300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Striped Right Arrow 59"/>
          <p:cNvSpPr/>
          <p:nvPr/>
        </p:nvSpPr>
        <p:spPr>
          <a:xfrm rot="16200000">
            <a:off x="7015460" y="2089627"/>
            <a:ext cx="282764" cy="379758"/>
          </a:xfrm>
          <a:prstGeom prst="stripedRightArrow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1043608" y="4797152"/>
            <a:ext cx="1706383" cy="531046"/>
          </a:xfrm>
          <a:prstGeom prst="roundRect">
            <a:avLst/>
          </a:prstGeom>
          <a:solidFill>
            <a:srgbClr val="00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107406" y="4807785"/>
            <a:ext cx="1587258" cy="507831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9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ใช้ดีเซลเฉลี่ยยังคงเพิ่มขึ้น </a:t>
            </a:r>
            <a:r>
              <a:rPr lang="th-TH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แม้</a:t>
            </a:r>
            <a:r>
              <a:rPr lang="th-TH" sz="9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ราคาขาย</a:t>
            </a:r>
            <a:r>
              <a:rPr lang="th-TH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ปลีกจะปรับตัว</a:t>
            </a:r>
          </a:p>
          <a:p>
            <a:pPr algn="ctr">
              <a:defRPr/>
            </a:pPr>
            <a:r>
              <a:rPr lang="th-TH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สูงขึ้นในช่วงครึ่งปีหลัง</a:t>
            </a:r>
            <a:endParaRPr lang="th-TH" sz="9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6713252" y="1740030"/>
            <a:ext cx="923389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Wingdings 3"/>
              </a:rPr>
              <a:t>4.3</a:t>
            </a: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%</a:t>
            </a:r>
            <a:endParaRPr lang="th-TH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44208" y="5965518"/>
            <a:ext cx="1718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ธ.ค. เป็นข้อมูลเบื้องต้น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856038" y="311141"/>
            <a:ext cx="6252465" cy="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ยอดจำหน่ายและราคาน้ำมันดีเซล</a:t>
            </a:r>
            <a:endParaRPr lang="th-TH" altLang="th-TH" sz="27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720507" y="2835026"/>
            <a:ext cx="2369337" cy="0"/>
          </a:xfrm>
          <a:prstGeom prst="line">
            <a:avLst/>
          </a:prstGeom>
          <a:ln w="19050">
            <a:solidFill>
              <a:srgbClr val="663300"/>
            </a:solidFill>
            <a:prstDash val="sys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23"/>
          <p:cNvSpPr txBox="1">
            <a:spLocks noChangeArrowheads="1"/>
          </p:cNvSpPr>
          <p:nvPr/>
        </p:nvSpPr>
        <p:spPr bwMode="auto">
          <a:xfrm>
            <a:off x="6012160" y="2546727"/>
            <a:ext cx="1766646" cy="253916"/>
          </a:xfrm>
          <a:prstGeom prst="rect">
            <a:avLst/>
          </a:prstGeom>
          <a:solidFill>
            <a:srgbClr val="663300">
              <a:alpha val="38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050" b="1" dirty="0" smtClean="0">
                <a:latin typeface="Tahoma" pitchFamily="34" charset="0"/>
                <a:cs typeface="Tahoma" pitchFamily="34" charset="0"/>
                <a:sym typeface="Wingdings 3"/>
              </a:rPr>
              <a:t>เฉลี่ย</a:t>
            </a:r>
            <a:r>
              <a:rPr lang="en-US" sz="1050" b="1" dirty="0" smtClean="0">
                <a:latin typeface="Tahoma" pitchFamily="34" charset="0"/>
                <a:cs typeface="Tahoma" pitchFamily="34" charset="0"/>
                <a:sym typeface="Wingdings 3"/>
              </a:rPr>
              <a:t> 67.5</a:t>
            </a:r>
            <a:r>
              <a:rPr lang="th-TH" sz="1050" b="1" dirty="0" smtClean="0">
                <a:latin typeface="Tahoma" pitchFamily="34" charset="0"/>
                <a:cs typeface="Tahoma" pitchFamily="34" charset="0"/>
                <a:sym typeface="Wingdings 3"/>
              </a:rPr>
              <a:t> ล้านลิตร/วัน</a:t>
            </a:r>
            <a:endParaRPr lang="th-TH" sz="105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052603" y="42502"/>
            <a:ext cx="7127909" cy="146138"/>
            <a:chOff x="-27568" y="69334"/>
            <a:chExt cx="9172475" cy="146138"/>
          </a:xfrm>
        </p:grpSpPr>
        <p:sp>
          <p:nvSpPr>
            <p:cNvPr id="69" name="Rectangle 68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35"/>
          <p:cNvSpPr/>
          <p:nvPr/>
        </p:nvSpPr>
        <p:spPr>
          <a:xfrm>
            <a:off x="5292080" y="4797152"/>
            <a:ext cx="1706383" cy="531046"/>
          </a:xfrm>
          <a:prstGeom prst="roundRect">
            <a:avLst/>
          </a:prstGeom>
          <a:solidFill>
            <a:srgbClr val="00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355878" y="4814712"/>
            <a:ext cx="1587258" cy="507831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ธ.ค. 2561 มีการส่งเสริมให้ราคาขายปลีก </a:t>
            </a:r>
            <a:r>
              <a:rPr lang="en-US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B7 </a:t>
            </a:r>
            <a:r>
              <a:rPr lang="th-TH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B20 </a:t>
            </a:r>
            <a:r>
              <a:rPr lang="th-TH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แตกต่างกัน 5 บาทต่อลิตร</a:t>
            </a:r>
            <a:endParaRPr lang="th-TH" sz="9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5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2450113" y="56242"/>
            <a:ext cx="6706595" cy="7804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3568" y="6249622"/>
            <a:ext cx="7672958" cy="5197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Chart 41"/>
          <p:cNvGraphicFramePr/>
          <p:nvPr>
            <p:extLst>
              <p:ext uri="{D42A27DB-BD31-4B8C-83A1-F6EECF244321}">
                <p14:modId xmlns:p14="http://schemas.microsoft.com/office/powerpoint/2010/main" val="3940010254"/>
              </p:ext>
            </p:extLst>
          </p:nvPr>
        </p:nvGraphicFramePr>
        <p:xfrm>
          <a:off x="187456" y="1243824"/>
          <a:ext cx="8763381" cy="478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TextBox 42"/>
          <p:cNvSpPr txBox="1"/>
          <p:nvPr/>
        </p:nvSpPr>
        <p:spPr>
          <a:xfrm rot="16200000">
            <a:off x="-1711432" y="3278328"/>
            <a:ext cx="404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ล้านลิตร/วัน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7034242" y="3365997"/>
            <a:ext cx="35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บาท/ลิตร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5616557" y="3356992"/>
            <a:ext cx="2008443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13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ราคาน้ำมันเบนซินเฉลี่ย</a:t>
            </a: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1134994" y="2102405"/>
            <a:ext cx="200390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400" b="1" dirty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ยอดจำหน่าย</a:t>
            </a:r>
          </a:p>
          <a:p>
            <a:pPr algn="ctr">
              <a:defRPr/>
            </a:pPr>
            <a:r>
              <a:rPr lang="th-TH" sz="1400" b="1" dirty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เบนซินและแก๊สโซฮอล</a:t>
            </a:r>
          </a:p>
        </p:txBody>
      </p:sp>
      <p:pic>
        <p:nvPicPr>
          <p:cNvPr id="53" name="Picture 2" descr="D:\7. Infographic EPPO\Picture icon\Color Icon\chan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5441" y="3321367"/>
            <a:ext cx="557913" cy="5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/>
          <p:nvPr/>
        </p:nvCxnSpPr>
        <p:spPr>
          <a:xfrm>
            <a:off x="3432505" y="3356992"/>
            <a:ext cx="2440199" cy="0"/>
          </a:xfrm>
          <a:prstGeom prst="line">
            <a:avLst/>
          </a:prstGeom>
          <a:ln w="19050">
            <a:solidFill>
              <a:srgbClr val="003300"/>
            </a:solidFill>
            <a:prstDash val="sys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23"/>
          <p:cNvSpPr txBox="1">
            <a:spLocks noChangeArrowheads="1"/>
          </p:cNvSpPr>
          <p:nvPr/>
        </p:nvSpPr>
        <p:spPr bwMode="auto">
          <a:xfrm>
            <a:off x="3648528" y="3052652"/>
            <a:ext cx="2026991" cy="253916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05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 3"/>
              </a:rPr>
              <a:t>เฉลี่ย</a:t>
            </a:r>
            <a:r>
              <a:rPr lang="en-US" sz="105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th-TH" sz="105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 3"/>
              </a:rPr>
              <a:t>31.1 ล้านลิตร/วัน</a:t>
            </a:r>
            <a:endParaRPr lang="th-TH" sz="105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884890" y="2852936"/>
            <a:ext cx="2218464" cy="0"/>
          </a:xfrm>
          <a:prstGeom prst="line">
            <a:avLst/>
          </a:prstGeom>
          <a:ln w="19050">
            <a:solidFill>
              <a:srgbClr val="003300"/>
            </a:solidFill>
            <a:prstDash val="sys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6039144" y="2548596"/>
            <a:ext cx="1921390" cy="253916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05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 3"/>
              </a:rPr>
              <a:t>เฉลี่ย</a:t>
            </a:r>
            <a:r>
              <a:rPr lang="en-US" sz="105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th-TH" sz="105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 3"/>
              </a:rPr>
              <a:t>32.3  </a:t>
            </a:r>
            <a:r>
              <a:rPr lang="th-TH" sz="105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sym typeface="Wingdings 3"/>
              </a:rPr>
              <a:t>ล้านลิตร/วัน</a:t>
            </a:r>
            <a:endParaRPr lang="th-TH" sz="105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4399" y="6284462"/>
            <a:ext cx="7078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th-TH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การใช้น้ำมันเบนซินและแก๊สโซฮอล </a:t>
            </a:r>
            <a:r>
              <a:rPr lang="th-TH" sz="1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เฉลี่ย 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32.3 </a:t>
            </a:r>
            <a:r>
              <a:rPr lang="th-TH" sz="1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ล้านลิตร/วัน  คาดว่า</a:t>
            </a:r>
            <a:r>
              <a:rPr lang="th-TH" sz="1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3.9</a:t>
            </a:r>
            <a:r>
              <a:rPr lang="en-US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เนื่องจาก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ราคาขายปลีกที่ยังอยู่ในระดับไม่สูงมาก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นัก สอดคล้องกับปริมาณรถยนต์นั่งและรถจักรยานยนต์ที่เพิ่มขึ้น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0" name="Picture 2" descr="D:\7. Infographic EPPO\Picture icon\Color Icon\gas_pump_nozzle_400_clr_487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6075596"/>
            <a:ext cx="967292" cy="7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D:\7. Infographic EPPO\Picture icon\Color Icon\rijkqeEiR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991" y="1988840"/>
            <a:ext cx="524816" cy="42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Striped Right Arrow 64"/>
          <p:cNvSpPr/>
          <p:nvPr/>
        </p:nvSpPr>
        <p:spPr>
          <a:xfrm rot="16200000">
            <a:off x="6442165" y="1585571"/>
            <a:ext cx="282764" cy="37975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12160" y="1268760"/>
            <a:ext cx="1020314" cy="308797"/>
            <a:chOff x="6821725" y="1464921"/>
            <a:chExt cx="1020314" cy="308797"/>
          </a:xfrm>
        </p:grpSpPr>
        <p:sp>
          <p:nvSpPr>
            <p:cNvPr id="64" name="Rounded Rectangle 63"/>
            <p:cNvSpPr/>
            <p:nvPr/>
          </p:nvSpPr>
          <p:spPr>
            <a:xfrm>
              <a:off x="6821725" y="1464921"/>
              <a:ext cx="1020314" cy="301073"/>
            </a:xfrm>
            <a:prstGeom prst="roundRect">
              <a:avLst/>
            </a:prstGeom>
            <a:solidFill>
              <a:srgbClr val="006600">
                <a:alpha val="89804"/>
              </a:srgbClr>
            </a:solidFill>
            <a:ln w="31750" cmpd="sng">
              <a:solidFill>
                <a:srgbClr val="006600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66" name="Text Box 23"/>
            <p:cNvSpPr txBox="1">
              <a:spLocks noChangeArrowheads="1"/>
            </p:cNvSpPr>
            <p:nvPr/>
          </p:nvSpPr>
          <p:spPr bwMode="auto">
            <a:xfrm>
              <a:off x="6862669" y="1465941"/>
              <a:ext cx="918627" cy="3077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  <a:sym typeface="Wingdings 3"/>
                </a:rPr>
                <a:t></a:t>
              </a:r>
              <a:r>
                <a:rPr lang="th-TH" sz="1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  <a:sym typeface="Wingdings 3"/>
                </a:rPr>
                <a:t> </a:t>
              </a:r>
              <a:r>
                <a:rPr lang="en-US" sz="1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  <a:sym typeface="Wingdings 3"/>
                </a:rPr>
                <a:t>3.9</a:t>
              </a:r>
              <a:r>
                <a:rPr lang="en-US" sz="1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%</a:t>
              </a:r>
              <a:endParaRPr lang="th-TH" sz="1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777208" y="260648"/>
            <a:ext cx="6252465" cy="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th-TH" altLang="th-TH" sz="20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ยอดจำหน่ายน้ำมันเบนซินและแก๊สโซฮอล </a:t>
            </a:r>
            <a:br>
              <a:rPr lang="th-TH" altLang="th-TH" sz="20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</a:br>
            <a:r>
              <a:rPr lang="th-TH" altLang="th-TH" sz="20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และ</a:t>
            </a:r>
            <a:r>
              <a:rPr lang="th-TH" altLang="th-TH" sz="20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ราคาน้ำมันเบนซินเฉลี่ย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44208" y="5965518"/>
            <a:ext cx="1718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พ.ย.-ธ.ค. เป็นข้อมูลเบื้องต้น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02788" y="980728"/>
            <a:ext cx="2452672" cy="235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1928789" y="976765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2560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455460" y="983405"/>
            <a:ext cx="2429429" cy="2324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4406354" y="963186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2561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884890" y="983894"/>
            <a:ext cx="2355082" cy="2319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6738352" y="971306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2562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p</a:t>
            </a:r>
            <a:endParaRPr lang="th-TH" sz="12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52603" y="-27384"/>
            <a:ext cx="7127909" cy="146138"/>
            <a:chOff x="-27568" y="69334"/>
            <a:chExt cx="9172475" cy="146138"/>
          </a:xfrm>
        </p:grpSpPr>
        <p:sp>
          <p:nvSpPr>
            <p:cNvPr id="39" name="Rectangle 38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082270" y="3809078"/>
            <a:ext cx="3274256" cy="1924178"/>
            <a:chOff x="10390810" y="2211610"/>
            <a:chExt cx="4590042" cy="3898312"/>
          </a:xfrm>
        </p:grpSpPr>
        <p:graphicFrame>
          <p:nvGraphicFramePr>
            <p:cNvPr id="45" name="Chart 44"/>
            <p:cNvGraphicFramePr/>
            <p:nvPr>
              <p:extLst>
                <p:ext uri="{D42A27DB-BD31-4B8C-83A1-F6EECF244321}">
                  <p14:modId xmlns:p14="http://schemas.microsoft.com/office/powerpoint/2010/main" val="2788437992"/>
                </p:ext>
              </p:extLst>
            </p:nvPr>
          </p:nvGraphicFramePr>
          <p:xfrm>
            <a:off x="10390810" y="2211610"/>
            <a:ext cx="4590042" cy="3898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12035935" y="3892660"/>
              <a:ext cx="1443928" cy="58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2562</a:t>
              </a:r>
              <a:r>
                <a:rPr lang="en-US" sz="1050" b="1" baseline="-250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</a:t>
              </a:r>
              <a:r>
                <a:rPr lang="en-US" sz="105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</a:t>
              </a:r>
            </a:p>
          </p:txBody>
        </p:sp>
      </p:grpSp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6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-23616"/>
            <a:ext cx="9157648" cy="950630"/>
            <a:chOff x="-14827" y="-23616"/>
            <a:chExt cx="9172475" cy="950630"/>
          </a:xfrm>
          <a:solidFill>
            <a:schemeClr val="tx2">
              <a:lumMod val="75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7504" y="-24882"/>
            <a:ext cx="8962256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 </a:t>
            </a:r>
            <a:r>
              <a:rPr lang="en-US" altLang="th-TH" sz="2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r>
              <a:rPr lang="th-TH" altLang="th-TH" sz="2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รายสาขา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052312499"/>
              </p:ext>
            </p:extLst>
          </p:nvPr>
        </p:nvGraphicFramePr>
        <p:xfrm>
          <a:off x="107504" y="1319610"/>
          <a:ext cx="4590042" cy="389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09807" y="5085184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</a:t>
            </a:r>
            <a:r>
              <a:rPr lang="en-US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6,582 พันตัน</a:t>
            </a:r>
            <a:endParaRPr lang="th-TH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9692" y="2996952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 baseline="-25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th-TH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24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94780" y="6045038"/>
            <a:ext cx="3633203" cy="555562"/>
            <a:chOff x="605786" y="6093296"/>
            <a:chExt cx="3606174" cy="555562"/>
          </a:xfrm>
        </p:grpSpPr>
        <p:sp>
          <p:nvSpPr>
            <p:cNvPr id="29" name="Rounded Rectangle 28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17379" y="6147442"/>
            <a:ext cx="3147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 </a:t>
            </a:r>
            <a:r>
              <a:rPr lang="en-US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       </a:t>
            </a:r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0.6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16" descr="D:\7. Infographic EPPO\Picture icon\Color Icon\img-slider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5"/>
          <a:stretch/>
        </p:blipFill>
        <p:spPr bwMode="auto">
          <a:xfrm>
            <a:off x="219621" y="5653362"/>
            <a:ext cx="1043974" cy="9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triped Right Arrow 33"/>
          <p:cNvSpPr/>
          <p:nvPr/>
        </p:nvSpPr>
        <p:spPr>
          <a:xfrm rot="5400000">
            <a:off x="2777011" y="6144277"/>
            <a:ext cx="283747" cy="359108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88632" y="1556792"/>
            <a:ext cx="4159832" cy="3456385"/>
          </a:xfrm>
          <a:prstGeom prst="roundRect">
            <a:avLst>
              <a:gd name="adj" fmla="val 778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ธ.ค. 2557 ปรับ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โครงสร้างราคา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ให้สะท้อนต้นทุนที่แท้จริง และกลายเป็นราคาเดียวกันทุก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</a:t>
            </a:r>
            <a:endParaRPr lang="th-TH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ส.ค. 2560 ลอยตัวราคา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อย่างเป็นทางการ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พ.ค. 2561 ใช้กองทุนน้ำมันเชื้อเพลิงในการรักษาเสถียรภาพราคาก๊าซ </a:t>
            </a:r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ทำให้ราคาขายปลีกอยู่ที่ 21.87 บาท/</a:t>
            </a:r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กก.</a:t>
            </a:r>
            <a:endParaRPr lang="th-TH" sz="16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79712" y="5545640"/>
            <a:ext cx="1718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พ.ย.-ธ.ค. เป็นข้อมูลเบื้องต้น</a:t>
            </a: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7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9236" y="-27384"/>
            <a:ext cx="9171275" cy="10690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6047699"/>
            <a:ext cx="8136903" cy="7457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9527" y="6033482"/>
            <a:ext cx="7956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th-TH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การเปิดเสรีธุรกิจก๊าซ </a:t>
            </a:r>
            <a:r>
              <a:rPr lang="en-US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r>
              <a:rPr lang="th-TH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ทั้งระบบ</a:t>
            </a:r>
          </a:p>
          <a:p>
            <a:pPr fontAlgn="b"/>
            <a:r>
              <a:rPr lang="en-US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ระยะที่ 1 </a:t>
            </a:r>
            <a:r>
              <a:rPr lang="en-US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เปิดเสรีธุรกิจก๊าซ </a:t>
            </a:r>
            <a:r>
              <a:rPr lang="en-US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r>
              <a:rPr lang="th-TH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ส่วนนำเข้า </a:t>
            </a:r>
            <a:r>
              <a:rPr lang="th-TH" sz="1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โดยยกเลิกการควบคุมการนำเข้าก๊าซ </a:t>
            </a:r>
            <a:r>
              <a:rPr lang="en-US" sz="1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r>
              <a:rPr lang="th-TH" sz="1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ของประเทศทั้งด้านปริมาณและราคา เมื่อวันที่ 8 ธ.ค. 2559</a:t>
            </a:r>
          </a:p>
          <a:p>
            <a:pPr fontAlgn="b"/>
            <a:r>
              <a:rPr lang="en-US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ระยะที่ 2 </a:t>
            </a:r>
            <a:r>
              <a:rPr lang="en-US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เปิดเสรีธุรกิจก๊าซ </a:t>
            </a:r>
            <a:r>
              <a:rPr lang="en-US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r>
              <a:rPr lang="th-TH" sz="1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ทั้งระบบ </a:t>
            </a:r>
            <a:r>
              <a:rPr lang="th-TH" sz="1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โดยยกเลิกการควบคุม/กำหนดราคาและปริมาณของทุกแหล่งผลิตและจัดหา เปิดเสรีการนำเข้าและส่งออกโดยสมบูรณ์ เมื่อวันที่ 31 ก.ค. 2560</a:t>
            </a:r>
            <a:endParaRPr lang="th-TH" sz="1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82495319"/>
              </p:ext>
            </p:extLst>
          </p:nvPr>
        </p:nvGraphicFramePr>
        <p:xfrm>
          <a:off x="157102" y="1228058"/>
          <a:ext cx="8763381" cy="478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1799674" y="3262562"/>
            <a:ext cx="404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บาท/กิโลกรัม</a:t>
            </a:r>
            <a:endParaRPr lang="th-TH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3022" y="1134171"/>
            <a:ext cx="966244" cy="235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115616" y="1098226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2553</a:t>
            </a:r>
            <a:endParaRPr lang="th-TH" sz="12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25460" y="1137337"/>
            <a:ext cx="2718548" cy="2304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555776" y="1092276"/>
            <a:ext cx="115212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2554-2557</a:t>
            </a:r>
            <a:endParaRPr lang="th-TH" sz="12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008" y="1137337"/>
            <a:ext cx="3556197" cy="2294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5652912" y="1092767"/>
            <a:ext cx="172740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2558-256</a:t>
            </a:r>
            <a:r>
              <a:rPr lang="en-US" sz="12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12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(ก.ย.)</a:t>
            </a:r>
            <a:endParaRPr lang="th-TH" sz="12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249103" y="2276872"/>
            <a:ext cx="120318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ราคา </a:t>
            </a:r>
            <a:r>
              <a:rPr lang="en-US" sz="14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LPG</a:t>
            </a: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และครัวเริอน</a:t>
            </a:r>
            <a:endParaRPr lang="th-TH" sz="14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2547041" y="1623601"/>
            <a:ext cx="138680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1400" b="1" dirty="0" smtClean="0">
                <a:solidFill>
                  <a:srgbClr val="462300"/>
                </a:solidFill>
                <a:latin typeface="Tahoma" pitchFamily="34" charset="0"/>
                <a:cs typeface="Tahoma" pitchFamily="34" charset="0"/>
              </a:rPr>
              <a:t>อุตสาหกรรม</a:t>
            </a:r>
            <a:endParaRPr lang="th-TH" sz="1400" b="1" dirty="0">
              <a:solidFill>
                <a:srgbClr val="4623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" name="Picture 2" descr="D:\7. Infographic EPPO\Picture icon\Color Icon\ch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00" y="2308797"/>
            <a:ext cx="468960" cy="4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51520" y="6113358"/>
            <a:ext cx="489043" cy="635728"/>
            <a:chOff x="493818" y="5903550"/>
            <a:chExt cx="549790" cy="725990"/>
          </a:xfrm>
        </p:grpSpPr>
        <p:pic>
          <p:nvPicPr>
            <p:cNvPr id="26" name="Picture 2" descr="C:\Users\User\Desktop\Energy Graph_Edit Pattern\Infographic\Color Icon\botija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18" y="5903550"/>
              <a:ext cx="549790" cy="725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34728" y="61463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white"/>
                  </a:solidFill>
                  <a:latin typeface="SP ThunderFox" panose="02000000000000000000" pitchFamily="2" charset="0"/>
                  <a:ea typeface="Tahoma" pitchFamily="34" charset="0"/>
                  <a:cs typeface="SP ThunderFox" panose="02000000000000000000" pitchFamily="2" charset="0"/>
                </a:rPr>
                <a:t>LPG</a:t>
              </a:r>
              <a:endParaRPr lang="th-TH" sz="1400" b="1" dirty="0">
                <a:solidFill>
                  <a:prstClr val="white"/>
                </a:solidFill>
                <a:latin typeface="SP ThunderFox" panose="02000000000000000000" pitchFamily="2" charset="0"/>
                <a:ea typeface="Tahoma" pitchFamily="34" charset="0"/>
                <a:cs typeface="SP ThunderFox" panose="02000000000000000000" pitchFamily="2" charset="0"/>
              </a:endParaRPr>
            </a:p>
          </p:txBody>
        </p:sp>
      </p:grp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555776" y="2622427"/>
            <a:ext cx="901164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14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ขนส่ง</a:t>
            </a:r>
            <a:endParaRPr lang="th-TH" sz="1400" b="1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856038" y="239133"/>
            <a:ext cx="6252465" cy="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ราคา </a:t>
            </a:r>
            <a:r>
              <a:rPr lang="en-US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LPG</a:t>
            </a:r>
            <a:r>
              <a:rPr lang="th-TH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รายสาขา</a:t>
            </a:r>
            <a:endParaRPr lang="th-TH" altLang="th-TH" sz="27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01272" y="4089846"/>
            <a:ext cx="1826452" cy="99533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01272" y="4161854"/>
            <a:ext cx="1826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9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- 1 ส.ค. 2560 ลอยตัว</a:t>
            </a:r>
            <a:r>
              <a:rPr lang="th-TH" sz="9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ราคา </a:t>
            </a:r>
            <a:r>
              <a:rPr lang="en-US" sz="9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r>
              <a:rPr lang="th-TH" sz="9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9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9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ทางการ</a:t>
            </a:r>
          </a:p>
          <a:p>
            <a:pPr>
              <a:defRPr/>
            </a:pPr>
            <a:r>
              <a:rPr lang="th-TH" sz="9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- 28 </a:t>
            </a:r>
            <a:r>
              <a:rPr lang="th-TH" sz="9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พ.ค. 2561 ใช้</a:t>
            </a:r>
            <a:r>
              <a:rPr lang="th-TH" sz="9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กองทุนน้ำมันเชื้อเพลิงในการรักษาเสถียรภาพราคาก๊าซ </a:t>
            </a:r>
            <a:r>
              <a:rPr lang="en-US" sz="9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r>
              <a:rPr lang="th-TH" sz="9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ทำให้ราคาขายปลีกอยู่ที่ 21.87 </a:t>
            </a:r>
            <a:r>
              <a:rPr lang="th-TH" sz="9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บาท/กก.</a:t>
            </a:r>
            <a:endParaRPr lang="th-TH" sz="9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5981623" y="3572220"/>
            <a:ext cx="1782069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ครัวเรือนรายได้น้อย</a:t>
            </a:r>
            <a:endParaRPr lang="th-TH" sz="14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D:\7. Infographic EPPO\Picture_P-Ohm\Building\Building (7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70" y="1501429"/>
            <a:ext cx="628651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7. Infographic EPPO\Picture_P-Ohm\Building\Building (6)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9" r="19184" b="19801"/>
          <a:stretch/>
        </p:blipFill>
        <p:spPr bwMode="auto">
          <a:xfrm>
            <a:off x="7763692" y="3471314"/>
            <a:ext cx="433112" cy="4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7. Infographic EPPO\Picture_P-Ohm\Transport\3925852654_aa6c8c23e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69" y="2596967"/>
            <a:ext cx="527871" cy="3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2052603" y="-27384"/>
            <a:ext cx="7127909" cy="146138"/>
            <a:chOff x="-27568" y="69334"/>
            <a:chExt cx="9172475" cy="146138"/>
          </a:xfrm>
        </p:grpSpPr>
        <p:sp>
          <p:nvSpPr>
            <p:cNvPr id="37" name="Rectangle 36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/>
          <p:cNvSpPr/>
          <p:nvPr/>
        </p:nvSpPr>
        <p:spPr>
          <a:xfrm>
            <a:off x="1925461" y="3891890"/>
            <a:ext cx="2499560" cy="12122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79712" y="4005064"/>
            <a:ext cx="2402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ก.ค. 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2554 </a:t>
            </a:r>
            <a:r>
              <a:rPr lang="th-TH" sz="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ทยอย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ปรับราคาขายปลีกก๊าซ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ในภาคอุตสาหกรรมให้สะท้อนต้นทุนโรงกลั่นน้ำมัน แต่ไม่ให้เกิน 30.13 บาท/กก. </a:t>
            </a:r>
            <a:endParaRPr lang="th-TH" sz="9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ม.ค. 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2555 ทยอยปรับราคาขายปลีกก๊าซ </a:t>
            </a:r>
            <a:r>
              <a:rPr lang="en-US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sz="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ภาคขนส่งให้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สะท้อนต้นทุนโรงกลั่นน้ำมัน </a:t>
            </a:r>
            <a:r>
              <a:rPr lang="th-TH" sz="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และให้ราคาคงที่ที่ 21.38 </a:t>
            </a:r>
            <a:r>
              <a:rPr lang="th-TH" sz="9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บาท/กก. </a:t>
            </a:r>
            <a:r>
              <a:rPr lang="th-TH" sz="9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ตั้งแต่เดือน ก.ย. 2555</a:t>
            </a:r>
            <a:endParaRPr lang="th-TH" sz="9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th-TH" sz="9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479272" y="4505345"/>
            <a:ext cx="1967749" cy="59879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79271" y="4577353"/>
            <a:ext cx="19129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9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ธ.ค. 2557ปรับโครงสร้างราคา </a:t>
            </a:r>
            <a:r>
              <a:rPr lang="en-US" sz="9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r>
              <a:rPr lang="th-TH" sz="9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ให้สะท้อนต้นทุนที่แท้จริง และกลายเป็นราคาเดียวกันทุก </a:t>
            </a:r>
            <a:r>
              <a:rPr lang="en-US" sz="9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sector</a:t>
            </a:r>
            <a:endParaRPr lang="th-TH" sz="9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8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27" y="-23616"/>
            <a:ext cx="9172475" cy="950630"/>
            <a:chOff x="-14827" y="-23616"/>
            <a:chExt cx="9172475" cy="950630"/>
          </a:xfrm>
          <a:solidFill>
            <a:srgbClr val="008080"/>
          </a:solidFill>
        </p:grpSpPr>
        <p:sp>
          <p:nvSpPr>
            <p:cNvPr id="8" name="Rectangle 7"/>
            <p:cNvSpPr/>
            <p:nvPr/>
          </p:nvSpPr>
          <p:spPr>
            <a:xfrm>
              <a:off x="-14827" y="-23616"/>
              <a:ext cx="9172475" cy="9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14827" y="843889"/>
              <a:ext cx="9158827" cy="0"/>
            </a:xfrm>
            <a:prstGeom prst="line">
              <a:avLst/>
            </a:prstGeom>
            <a:grpFill/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2555" y="777868"/>
              <a:ext cx="9158827" cy="0"/>
            </a:xfrm>
            <a:prstGeom prst="line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4280" y="61833"/>
            <a:ext cx="8458200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28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การจัดหาก๊าซธรรมชาติ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2824" y="6172905"/>
            <a:ext cx="343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en-US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th-TH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นำเข้า 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 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ตั้งแต่เดือนพฤษภาคม </a:t>
            </a:r>
            <a:r>
              <a:rPr lang="th-TH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2554</a:t>
            </a:r>
            <a:endParaRPr lang="en-US" sz="9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นำเข้า 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 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</a:t>
            </a:r>
            <a:r>
              <a:rPr lang="th-TH" sz="9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แหล่งซอติกา ตั้งแต่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เดือนสิงหาคม 2557</a:t>
            </a:r>
            <a:endParaRPr lang="th-TH" sz="9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135023876"/>
              </p:ext>
            </p:extLst>
          </p:nvPr>
        </p:nvGraphicFramePr>
        <p:xfrm>
          <a:off x="440348" y="1275119"/>
          <a:ext cx="4298543" cy="40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306935311"/>
              </p:ext>
            </p:extLst>
          </p:nvPr>
        </p:nvGraphicFramePr>
        <p:xfrm>
          <a:off x="926792" y="1714382"/>
          <a:ext cx="3570983" cy="328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14734" y="5288906"/>
            <a:ext cx="312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รวมทั้งสิ้น </a:t>
            </a:r>
            <a:r>
              <a:rPr lang="en-US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5,0</a:t>
            </a:r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</a:t>
            </a:r>
            <a:r>
              <a:rPr lang="en-US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MMSCFD</a:t>
            </a:r>
            <a:endParaRPr lang="th-TH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21426" y="3152055"/>
            <a:ext cx="113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</a:t>
            </a:r>
            <a:r>
              <a:rPr lang="en-US" b="1" baseline="-25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th-TH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12726" y="6229227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9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11559" y="6045038"/>
            <a:ext cx="4176465" cy="555562"/>
            <a:chOff x="605786" y="6093296"/>
            <a:chExt cx="3606174" cy="555562"/>
          </a:xfrm>
        </p:grpSpPr>
        <p:sp>
          <p:nvSpPr>
            <p:cNvPr id="30" name="Rounded Rectangle 29"/>
            <p:cNvSpPr/>
            <p:nvPr/>
          </p:nvSpPr>
          <p:spPr>
            <a:xfrm>
              <a:off x="605786" y="6093296"/>
              <a:ext cx="3606174" cy="555562"/>
            </a:xfrm>
            <a:prstGeom prst="roundRect">
              <a:avLst>
                <a:gd name="adj" fmla="val 32270"/>
              </a:avLst>
            </a:prstGeom>
            <a:solidFill>
              <a:srgbClr val="B5A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57802" y="6149222"/>
              <a:ext cx="3491818" cy="445734"/>
            </a:xfrm>
            <a:prstGeom prst="roundRect">
              <a:avLst>
                <a:gd name="adj" fmla="val 3227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76182" y="6171192"/>
            <a:ext cx="3594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การจัดหาก๊าซธรรมชาติ         </a:t>
            </a:r>
            <a:r>
              <a:rPr lang="en-US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2.2%</a:t>
            </a:r>
            <a:endParaRPr lang="th-TH" sz="16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7290" y="921176"/>
            <a:ext cx="34563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7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สัดส่วนการจัดหาก๊าซธรรมชาติ</a:t>
            </a:r>
            <a:endParaRPr lang="th-TH" sz="17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5" name="Picture 16" descr="D:\7. Infographic EPPO\Picture icon\Color Icon\img-slider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t="4939" r="26434"/>
          <a:stretch/>
        </p:blipFill>
        <p:spPr bwMode="auto">
          <a:xfrm>
            <a:off x="71011" y="5715537"/>
            <a:ext cx="1005171" cy="94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401430" y="1476651"/>
            <a:ext cx="975123" cy="230832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9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en-US" sz="9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1.3</a:t>
            </a:r>
            <a:r>
              <a:rPr lang="en-US" sz="9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en-US" sz="9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Striped Right Arrow 35"/>
          <p:cNvSpPr/>
          <p:nvPr/>
        </p:nvSpPr>
        <p:spPr>
          <a:xfrm rot="5400000" flipH="1">
            <a:off x="3431802" y="6146074"/>
            <a:ext cx="367340" cy="391200"/>
          </a:xfrm>
          <a:prstGeom prst="striped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50173" y="4982845"/>
            <a:ext cx="975123" cy="230832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9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en-US" sz="9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th-TH" sz="9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2.</a:t>
            </a:r>
            <a:r>
              <a:rPr lang="en-US" sz="9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6</a:t>
            </a:r>
            <a:r>
              <a:rPr lang="en-US" sz="9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en-US" sz="9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4365103"/>
            <a:ext cx="48965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ราคา </a:t>
            </a:r>
            <a:r>
              <a:rPr lang="en-US" sz="7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</a:t>
            </a:r>
            <a:r>
              <a:rPr lang="en-US" sz="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7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ปี 2562 เฉลี่ย 10 เดือน อยู่ที่  345 </a:t>
            </a:r>
            <a:r>
              <a:rPr lang="en-US" sz="7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Baht/MMBTU</a:t>
            </a:r>
          </a:p>
        </p:txBody>
      </p:sp>
      <p:graphicFrame>
        <p:nvGraphicFramePr>
          <p:cNvPr id="2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596305"/>
              </p:ext>
            </p:extLst>
          </p:nvPr>
        </p:nvGraphicFramePr>
        <p:xfrm>
          <a:off x="5166455" y="1922984"/>
          <a:ext cx="3960440" cy="379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9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. petro share_Feb 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4063</TotalTime>
  <Words>2816</Words>
  <Application>Microsoft Office PowerPoint</Application>
  <PresentationFormat>On-screen Show (4:3)</PresentationFormat>
  <Paragraphs>452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3. petro share_Feb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Wachira Jitpranee</dc:creator>
  <cp:lastModifiedBy>Bubpha Kunathai</cp:lastModifiedBy>
  <cp:revision>395</cp:revision>
  <cp:lastPrinted>2019-12-17T02:35:12Z</cp:lastPrinted>
  <dcterms:created xsi:type="dcterms:W3CDTF">2017-12-07T02:51:34Z</dcterms:created>
  <dcterms:modified xsi:type="dcterms:W3CDTF">2020-08-28T03:07:14Z</dcterms:modified>
</cp:coreProperties>
</file>